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92" r:id="rId4"/>
    <p:sldId id="265" r:id="rId5"/>
    <p:sldId id="306" r:id="rId6"/>
    <p:sldId id="293" r:id="rId7"/>
    <p:sldId id="319" r:id="rId8"/>
    <p:sldId id="294" r:id="rId9"/>
    <p:sldId id="266" r:id="rId10"/>
    <p:sldId id="267" r:id="rId11"/>
    <p:sldId id="270" r:id="rId12"/>
    <p:sldId id="278" r:id="rId13"/>
    <p:sldId id="312" r:id="rId14"/>
    <p:sldId id="313" r:id="rId15"/>
    <p:sldId id="296" r:id="rId16"/>
    <p:sldId id="297" r:id="rId17"/>
    <p:sldId id="317" r:id="rId18"/>
    <p:sldId id="322" r:id="rId19"/>
    <p:sldId id="299" r:id="rId20"/>
    <p:sldId id="288" r:id="rId21"/>
    <p:sldId id="285" r:id="rId22"/>
    <p:sldId id="287" r:id="rId23"/>
    <p:sldId id="326" r:id="rId24"/>
    <p:sldId id="328" r:id="rId25"/>
    <p:sldId id="330" r:id="rId26"/>
    <p:sldId id="331" r:id="rId27"/>
    <p:sldId id="333" r:id="rId28"/>
    <p:sldId id="341" r:id="rId29"/>
    <p:sldId id="344" r:id="rId30"/>
    <p:sldId id="345" r:id="rId31"/>
    <p:sldId id="346" r:id="rId32"/>
    <p:sldId id="336" r:id="rId33"/>
    <p:sldId id="337" r:id="rId34"/>
    <p:sldId id="338" r:id="rId35"/>
    <p:sldId id="347" r:id="rId36"/>
    <p:sldId id="256" r:id="rId37"/>
    <p:sldId id="257" r:id="rId38"/>
    <p:sldId id="258"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D477-ECC4-4067-B0AD-2A983C213C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87F61C-D61B-4584-812C-BBCC56FCE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60AC6F-FE11-48A9-A73D-3D2EE3243564}"/>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5" name="Footer Placeholder 4">
            <a:extLst>
              <a:ext uri="{FF2B5EF4-FFF2-40B4-BE49-F238E27FC236}">
                <a16:creationId xmlns:a16="http://schemas.microsoft.com/office/drawing/2014/main" id="{07CF0134-D672-4B05-A3A0-192FB8D3A0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F6855-9073-4A24-96E7-EF485CCAF5BC}"/>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338492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BD60-2D44-4115-9B91-DF2680431A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9B3A2-2C62-47AB-A656-A5D9F3A9E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4D229C-55E6-4A2C-A424-1ED1241EE0E8}"/>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5" name="Footer Placeholder 4">
            <a:extLst>
              <a:ext uri="{FF2B5EF4-FFF2-40B4-BE49-F238E27FC236}">
                <a16:creationId xmlns:a16="http://schemas.microsoft.com/office/drawing/2014/main" id="{0C117E9D-EECE-420C-B43A-AA8736337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B3FF0-A2AD-4E73-80AD-9B47892F647F}"/>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328158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6A2F1-EC6B-40A0-AC97-B194956E32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C1AEC-906D-419B-8D26-630D68E2B9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E17D4-041D-4B81-A74C-1FB3B8F9AB94}"/>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5" name="Footer Placeholder 4">
            <a:extLst>
              <a:ext uri="{FF2B5EF4-FFF2-40B4-BE49-F238E27FC236}">
                <a16:creationId xmlns:a16="http://schemas.microsoft.com/office/drawing/2014/main" id="{635B27EC-2045-4A37-BDEA-4696950DD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F5829-352F-471C-A10B-78E054C123CD}"/>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22968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5D94-8A59-4AD9-A410-E33417CD54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41F118-7DC1-4D52-8390-F92E300DE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3126D-27F0-4D33-9ABA-2CE4A54F3163}"/>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5" name="Footer Placeholder 4">
            <a:extLst>
              <a:ext uri="{FF2B5EF4-FFF2-40B4-BE49-F238E27FC236}">
                <a16:creationId xmlns:a16="http://schemas.microsoft.com/office/drawing/2014/main" id="{6B6B63F6-6A0F-43CC-BAF2-82BF144E51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8F79E-4F38-4DF8-ADAD-FC8407E51434}"/>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399736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3C70-60EA-4757-B8CA-364D6DFC0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6F834C-DBAE-4ACE-8205-658374FCA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2CD52-BB90-4B90-9904-E65766DBA8AB}"/>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5" name="Footer Placeholder 4">
            <a:extLst>
              <a:ext uri="{FF2B5EF4-FFF2-40B4-BE49-F238E27FC236}">
                <a16:creationId xmlns:a16="http://schemas.microsoft.com/office/drawing/2014/main" id="{990309C1-FD99-4C47-BB7D-6F99FE3D4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4CBE4F-592D-4CD3-ACBD-0ECEFF8BD5F1}"/>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61958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81D1-470A-4DB1-87A3-0999CB5FB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59A5A-79C3-4227-8D3F-012928C20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2ADFC-AC0C-4264-945A-41527D01C2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6700F9-51BD-459F-A66C-01FC78DAD70D}"/>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6" name="Footer Placeholder 5">
            <a:extLst>
              <a:ext uri="{FF2B5EF4-FFF2-40B4-BE49-F238E27FC236}">
                <a16:creationId xmlns:a16="http://schemas.microsoft.com/office/drawing/2014/main" id="{4E2E0810-5266-4ED9-BA4F-C2DF512F4B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DF888-7F84-4A6E-A18D-786C43E6792D}"/>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155380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52C6-DA4E-4F89-A669-3EEBC9CB5A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DFEDB3-D09E-463F-84B8-F98B067A32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68137-9CD0-42E8-88D3-66951558EF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5E7FD2-4F00-4F86-9A2B-87D9289F5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A5E5A-E801-449A-BFBF-79EA94903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D708C8-A917-4C0E-A135-2658ABF1476F}"/>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8" name="Footer Placeholder 7">
            <a:extLst>
              <a:ext uri="{FF2B5EF4-FFF2-40B4-BE49-F238E27FC236}">
                <a16:creationId xmlns:a16="http://schemas.microsoft.com/office/drawing/2014/main" id="{4B72F432-2000-484E-A78A-5F78B2DFFC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29147E-DB4B-4711-B29A-6107FC06252B}"/>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409529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7C12-E735-41B6-9193-48D9065B67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A60090-6682-470B-B6D7-1DE540CF920F}"/>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4" name="Footer Placeholder 3">
            <a:extLst>
              <a:ext uri="{FF2B5EF4-FFF2-40B4-BE49-F238E27FC236}">
                <a16:creationId xmlns:a16="http://schemas.microsoft.com/office/drawing/2014/main" id="{FAA5613B-0026-4B9F-85DD-9B22550835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E44BC4-9200-4A6A-BD54-D5E2C828022C}"/>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266405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E9A94-E95C-4702-B8D8-825F3DB1BFBC}"/>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3" name="Footer Placeholder 2">
            <a:extLst>
              <a:ext uri="{FF2B5EF4-FFF2-40B4-BE49-F238E27FC236}">
                <a16:creationId xmlns:a16="http://schemas.microsoft.com/office/drawing/2014/main" id="{FD062CD1-0CA1-445C-A43B-B3218804A5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009D9A-5FFC-4432-9EE0-9ACCBC95842C}"/>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38406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A910-38BE-4FC5-A041-65F287B24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BCBF8D-87A8-41CA-9FB1-0A0FE699D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4BEE31-62F7-4175-BFAC-8DBD09B48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C06AF-8ADE-4226-BB47-CD0B3751BAFA}"/>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6" name="Footer Placeholder 5">
            <a:extLst>
              <a:ext uri="{FF2B5EF4-FFF2-40B4-BE49-F238E27FC236}">
                <a16:creationId xmlns:a16="http://schemas.microsoft.com/office/drawing/2014/main" id="{6A152890-355A-4C5A-82F2-CEA00A5FDE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75850-017B-4751-B27F-65CB66E85305}"/>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102858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DCCC-C8BA-4CFD-87C1-0508A8CF7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AB251E-56EF-4ECA-82E0-8B1A28C03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5D5F7C-05D0-4EF4-B36A-605A52832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D9191-50F0-4596-AA3A-5A581E16C6D8}"/>
              </a:ext>
            </a:extLst>
          </p:cNvPr>
          <p:cNvSpPr>
            <a:spLocks noGrp="1"/>
          </p:cNvSpPr>
          <p:nvPr>
            <p:ph type="dt" sz="half" idx="10"/>
          </p:nvPr>
        </p:nvSpPr>
        <p:spPr/>
        <p:txBody>
          <a:bodyPr/>
          <a:lstStyle/>
          <a:p>
            <a:fld id="{83416175-13C2-4E22-BEE2-D8E3C48E5FD0}" type="datetimeFigureOut">
              <a:rPr lang="en-GB" smtClean="0"/>
              <a:t>15/10/2019</a:t>
            </a:fld>
            <a:endParaRPr lang="en-GB"/>
          </a:p>
        </p:txBody>
      </p:sp>
      <p:sp>
        <p:nvSpPr>
          <p:cNvPr id="6" name="Footer Placeholder 5">
            <a:extLst>
              <a:ext uri="{FF2B5EF4-FFF2-40B4-BE49-F238E27FC236}">
                <a16:creationId xmlns:a16="http://schemas.microsoft.com/office/drawing/2014/main" id="{C9590C4D-B759-4D85-8C7D-B8E1390BD0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601DC3-F1A2-488B-9552-7CBCFDCCBABC}"/>
              </a:ext>
            </a:extLst>
          </p:cNvPr>
          <p:cNvSpPr>
            <a:spLocks noGrp="1"/>
          </p:cNvSpPr>
          <p:nvPr>
            <p:ph type="sldNum" sz="quarter" idx="12"/>
          </p:nvPr>
        </p:nvSpPr>
        <p:spPr/>
        <p:txBody>
          <a:bodyPr/>
          <a:lstStyle/>
          <a:p>
            <a:fld id="{F2DBBE76-4BAB-4C9D-A03D-67D069E68B58}" type="slidenum">
              <a:rPr lang="en-GB" smtClean="0"/>
              <a:t>‹#›</a:t>
            </a:fld>
            <a:endParaRPr lang="en-GB"/>
          </a:p>
        </p:txBody>
      </p:sp>
    </p:spTree>
    <p:extLst>
      <p:ext uri="{BB962C8B-B14F-4D97-AF65-F5344CB8AC3E}">
        <p14:creationId xmlns:p14="http://schemas.microsoft.com/office/powerpoint/2010/main" val="427387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5A260-FF1A-4E08-B6E6-DFADA907B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6EFE45-CDB2-4E03-97C5-E82D1CE91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3B5E1-0579-4E1C-9C08-342148D09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6175-13C2-4E22-BEE2-D8E3C48E5FD0}" type="datetimeFigureOut">
              <a:rPr lang="en-GB" smtClean="0"/>
              <a:t>15/10/2019</a:t>
            </a:fld>
            <a:endParaRPr lang="en-GB"/>
          </a:p>
        </p:txBody>
      </p:sp>
      <p:sp>
        <p:nvSpPr>
          <p:cNvPr id="5" name="Footer Placeholder 4">
            <a:extLst>
              <a:ext uri="{FF2B5EF4-FFF2-40B4-BE49-F238E27FC236}">
                <a16:creationId xmlns:a16="http://schemas.microsoft.com/office/drawing/2014/main" id="{6EF56AD9-7F26-40AB-83BB-1E7F5E112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836763-C6FA-49C6-ADBF-E56ACEBFB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BBE76-4BAB-4C9D-A03D-67D069E68B58}" type="slidenum">
              <a:rPr lang="en-GB" smtClean="0"/>
              <a:t>‹#›</a:t>
            </a:fld>
            <a:endParaRPr lang="en-GB"/>
          </a:p>
        </p:txBody>
      </p:sp>
    </p:spTree>
    <p:extLst>
      <p:ext uri="{BB962C8B-B14F-4D97-AF65-F5344CB8AC3E}">
        <p14:creationId xmlns:p14="http://schemas.microsoft.com/office/powerpoint/2010/main" val="403399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81A0DE-80F6-40A4-B6EF-BFDB718AD247}"/>
              </a:ext>
            </a:extLst>
          </p:cNvPr>
          <p:cNvSpPr>
            <a:spLocks noGrp="1"/>
          </p:cNvSpPr>
          <p:nvPr>
            <p:ph idx="1"/>
          </p:nvPr>
        </p:nvSpPr>
        <p:spPr>
          <a:xfrm>
            <a:off x="520995" y="329609"/>
            <a:ext cx="11100391" cy="5847354"/>
          </a:xfrm>
        </p:spPr>
        <p:txBody>
          <a:bodyPr/>
          <a:lstStyle/>
          <a:p>
            <a:r>
              <a:rPr lang="en-GB" dirty="0"/>
              <a:t>Examine the presentation of Romeo and Juliet. Who is the stronger character?</a:t>
            </a:r>
          </a:p>
          <a:p>
            <a:r>
              <a:rPr lang="en-GB" dirty="0"/>
              <a:t>Act 1 Scene 1: Romeo is presented as a courtly lover (weak)</a:t>
            </a:r>
          </a:p>
          <a:p>
            <a:r>
              <a:rPr lang="en-GB" dirty="0"/>
              <a:t>Act 1 Scene 5: Romeo and Juliet first speak (equal)</a:t>
            </a:r>
          </a:p>
          <a:p>
            <a:r>
              <a:rPr lang="en-GB" dirty="0"/>
              <a:t>Act 2 Scene 2: The balcony scene (Juliet stronger)</a:t>
            </a:r>
          </a:p>
          <a:p>
            <a:r>
              <a:rPr lang="en-GB" dirty="0"/>
              <a:t>Act 3 Scene 5: The morning of their separation (initially Romeo stronger, then Juliet appears stronger) </a:t>
            </a:r>
          </a:p>
        </p:txBody>
      </p:sp>
    </p:spTree>
    <p:extLst>
      <p:ext uri="{BB962C8B-B14F-4D97-AF65-F5344CB8AC3E}">
        <p14:creationId xmlns:p14="http://schemas.microsoft.com/office/powerpoint/2010/main" val="97966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677450-D6C5-4FB0-A11E-D60F695B34A9}"/>
              </a:ext>
            </a:extLst>
          </p:cNvPr>
          <p:cNvGraphicFramePr>
            <a:graphicFrameLocks noGrp="1"/>
          </p:cNvGraphicFramePr>
          <p:nvPr>
            <p:extLst>
              <p:ext uri="{D42A27DB-BD31-4B8C-83A1-F6EECF244321}">
                <p14:modId xmlns:p14="http://schemas.microsoft.com/office/powerpoint/2010/main" val="3034123260"/>
              </p:ext>
            </p:extLst>
          </p:nvPr>
        </p:nvGraphicFramePr>
        <p:xfrm>
          <a:off x="133815" y="193964"/>
          <a:ext cx="11742234" cy="4808447"/>
        </p:xfrm>
        <a:graphic>
          <a:graphicData uri="http://schemas.openxmlformats.org/drawingml/2006/table">
            <a:tbl>
              <a:tblPr firstRow="1" firstCol="1" bandRow="1">
                <a:tableStyleId>{5C22544A-7EE6-4342-B048-85BDC9FD1C3A}</a:tableStyleId>
              </a:tblPr>
              <a:tblGrid>
                <a:gridCol w="3568390">
                  <a:extLst>
                    <a:ext uri="{9D8B030D-6E8A-4147-A177-3AD203B41FA5}">
                      <a16:colId xmlns:a16="http://schemas.microsoft.com/office/drawing/2014/main" val="1852188013"/>
                    </a:ext>
                  </a:extLst>
                </a:gridCol>
                <a:gridCol w="8173844">
                  <a:extLst>
                    <a:ext uri="{9D8B030D-6E8A-4147-A177-3AD203B41FA5}">
                      <a16:colId xmlns:a16="http://schemas.microsoft.com/office/drawing/2014/main" val="2292839061"/>
                    </a:ext>
                  </a:extLst>
                </a:gridCol>
              </a:tblGrid>
              <a:tr h="788123">
                <a:tc>
                  <a:txBody>
                    <a:bodyPr/>
                    <a:lstStyle/>
                    <a:p>
                      <a:pPr algn="l">
                        <a:lnSpc>
                          <a:spcPct val="107000"/>
                        </a:lnSpc>
                        <a:spcAft>
                          <a:spcPts val="0"/>
                        </a:spcAft>
                      </a:pPr>
                      <a:r>
                        <a:rPr lang="en-GB" sz="2000" b="1" dirty="0">
                          <a:solidFill>
                            <a:schemeClr val="tx1"/>
                          </a:solidFill>
                          <a:effectLst/>
                        </a:rPr>
                        <a:t>Evidence Suggests</a:t>
                      </a:r>
                    </a:p>
                    <a:p>
                      <a:pPr algn="l">
                        <a:lnSpc>
                          <a:spcPct val="107000"/>
                        </a:lnSpc>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“QUOTE”</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rPr>
                        <a:t>Firstly, Lord Montague says “with tears augmenting the fresh morning dew”, which suggests that Romeo is often crying and this is concerning his father.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57095"/>
                  </a:ext>
                </a:extLst>
              </a:tr>
              <a:tr h="1181250">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1</a:t>
                      </a:r>
                    </a:p>
                    <a:p>
                      <a:pPr algn="l">
                        <a:lnSpc>
                          <a:spcPct val="107000"/>
                        </a:lnSpc>
                        <a:spcAft>
                          <a:spcPts val="0"/>
                        </a:spcAft>
                      </a:pPr>
                      <a:r>
                        <a:rPr lang="en-GB" sz="2000" b="1" dirty="0">
                          <a:solidFill>
                            <a:schemeClr val="tx1"/>
                          </a:solidFill>
                          <a:effectLst/>
                        </a:rPr>
                        <a:t>Comment on Words</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Shakespeare uses the metaphor “tears augmenting the fresh morning dew” to create an exaggerated image of Romeo weeping so much that it is actually adding to the dew on the ground. </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694912"/>
                  </a:ext>
                </a:extLst>
              </a:tr>
              <a:tr h="1159726">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2</a:t>
                      </a:r>
                    </a:p>
                    <a:p>
                      <a:pPr algn="l">
                        <a:lnSpc>
                          <a:spcPct val="107000"/>
                        </a:lnSpc>
                        <a:spcAft>
                          <a:spcPts val="0"/>
                        </a:spcAft>
                      </a:pPr>
                      <a:r>
                        <a:rPr lang="en-GB" sz="2000" b="1" dirty="0">
                          <a:solidFill>
                            <a:schemeClr val="tx1"/>
                          </a:solidFill>
                          <a:effectLst/>
                        </a:rPr>
                        <a:t>Comment on Words (More!)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Additionally, Shakespeare might use the word “dew” because dew drops are fragile and Romeo is in a very fragile and emotional mood. </a:t>
                      </a:r>
                    </a:p>
                    <a:p>
                      <a:pPr algn="l">
                        <a:lnSpc>
                          <a:spcPct val="107000"/>
                        </a:lnSpc>
                        <a:spcAft>
                          <a:spcPts val="0"/>
                        </a:spcAft>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427550"/>
                  </a:ext>
                </a:extLst>
              </a:tr>
              <a:tr h="1534530">
                <a:tc>
                  <a:txBody>
                    <a:bodyPr/>
                    <a:lstStyle/>
                    <a:p>
                      <a:pPr algn="l">
                        <a:lnSpc>
                          <a:spcPct val="107000"/>
                        </a:lnSpc>
                        <a:spcAft>
                          <a:spcPts val="0"/>
                        </a:spcAft>
                      </a:pPr>
                      <a:r>
                        <a:rPr lang="en-GB" sz="2000" b="1" dirty="0">
                          <a:solidFill>
                            <a:schemeClr val="tx1"/>
                          </a:solidFill>
                          <a:effectLst/>
                        </a:rPr>
                        <a:t>C.A.R.</a:t>
                      </a:r>
                    </a:p>
                    <a:p>
                      <a:pPr algn="l">
                        <a:lnSpc>
                          <a:spcPct val="107000"/>
                        </a:lnSpc>
                        <a:spcAft>
                          <a:spcPts val="0"/>
                        </a:spcAft>
                      </a:pPr>
                      <a:r>
                        <a:rPr lang="en-GB" sz="1800" b="1" dirty="0">
                          <a:solidFill>
                            <a:schemeClr val="tx1"/>
                          </a:solidFill>
                          <a:effectLst/>
                        </a:rPr>
                        <a:t>Characters/Audience/Relationships</a:t>
                      </a:r>
                    </a:p>
                    <a:p>
                      <a:pPr algn="l">
                        <a:lnSpc>
                          <a:spcPct val="107000"/>
                        </a:lnSpc>
                        <a:spcAft>
                          <a:spcPts val="0"/>
                        </a:spcAft>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will help the audience understand </a:t>
                      </a: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Romeo’s character because</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seems weak because he is depressed and over emotional. The audience will also get a deeper insight into the </a:t>
                      </a: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relationship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between Lord Montague and his son because he is clearly concerned about his son’s state of mind. </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898722"/>
                  </a:ext>
                </a:extLst>
              </a:tr>
            </a:tbl>
          </a:graphicData>
        </a:graphic>
      </p:graphicFrame>
      <p:pic>
        <p:nvPicPr>
          <p:cNvPr id="5" name="Picture 4">
            <a:extLst>
              <a:ext uri="{FF2B5EF4-FFF2-40B4-BE49-F238E27FC236}">
                <a16:creationId xmlns:a16="http://schemas.microsoft.com/office/drawing/2014/main" id="{F61CE90B-2D35-47FD-8AD5-05FBBD7C204A}"/>
              </a:ext>
            </a:extLst>
          </p:cNvPr>
          <p:cNvPicPr>
            <a:picLocks noChangeAspect="1"/>
          </p:cNvPicPr>
          <p:nvPr/>
        </p:nvPicPr>
        <p:blipFill>
          <a:blip r:embed="rId2"/>
          <a:stretch>
            <a:fillRect/>
          </a:stretch>
        </p:blipFill>
        <p:spPr>
          <a:xfrm>
            <a:off x="625513" y="4023053"/>
            <a:ext cx="1928117" cy="585997"/>
          </a:xfrm>
          <a:prstGeom prst="rect">
            <a:avLst/>
          </a:prstGeom>
        </p:spPr>
      </p:pic>
      <p:pic>
        <p:nvPicPr>
          <p:cNvPr id="6" name="Picture 5">
            <a:extLst>
              <a:ext uri="{FF2B5EF4-FFF2-40B4-BE49-F238E27FC236}">
                <a16:creationId xmlns:a16="http://schemas.microsoft.com/office/drawing/2014/main" id="{1A1C8BEE-2922-4E62-BDA8-CD10CE5D9183}"/>
              </a:ext>
            </a:extLst>
          </p:cNvPr>
          <p:cNvPicPr>
            <a:picLocks noChangeAspect="1"/>
          </p:cNvPicPr>
          <p:nvPr/>
        </p:nvPicPr>
        <p:blipFill>
          <a:blip r:embed="rId3"/>
          <a:stretch>
            <a:fillRect/>
          </a:stretch>
        </p:blipFill>
        <p:spPr>
          <a:xfrm>
            <a:off x="2430968" y="1308918"/>
            <a:ext cx="814038" cy="651879"/>
          </a:xfrm>
          <a:prstGeom prst="rect">
            <a:avLst/>
          </a:prstGeom>
        </p:spPr>
      </p:pic>
      <p:pic>
        <p:nvPicPr>
          <p:cNvPr id="7" name="Picture 6">
            <a:extLst>
              <a:ext uri="{FF2B5EF4-FFF2-40B4-BE49-F238E27FC236}">
                <a16:creationId xmlns:a16="http://schemas.microsoft.com/office/drawing/2014/main" id="{A012DAD8-863E-478B-8801-0CFDF6003685}"/>
              </a:ext>
            </a:extLst>
          </p:cNvPr>
          <p:cNvPicPr>
            <a:picLocks noChangeAspect="1"/>
          </p:cNvPicPr>
          <p:nvPr/>
        </p:nvPicPr>
        <p:blipFill>
          <a:blip r:embed="rId3"/>
          <a:stretch>
            <a:fillRect/>
          </a:stretch>
        </p:blipFill>
        <p:spPr>
          <a:xfrm>
            <a:off x="2553630" y="2798925"/>
            <a:ext cx="786809" cy="630075"/>
          </a:xfrm>
          <a:prstGeom prst="rect">
            <a:avLst/>
          </a:prstGeom>
        </p:spPr>
      </p:pic>
    </p:spTree>
    <p:extLst>
      <p:ext uri="{BB962C8B-B14F-4D97-AF65-F5344CB8AC3E}">
        <p14:creationId xmlns:p14="http://schemas.microsoft.com/office/powerpoint/2010/main" val="3100977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677450-D6C5-4FB0-A11E-D60F695B34A9}"/>
              </a:ext>
            </a:extLst>
          </p:cNvPr>
          <p:cNvGraphicFramePr>
            <a:graphicFrameLocks noGrp="1"/>
          </p:cNvGraphicFramePr>
          <p:nvPr>
            <p:extLst/>
          </p:nvPr>
        </p:nvGraphicFramePr>
        <p:xfrm>
          <a:off x="133815" y="193964"/>
          <a:ext cx="11742234" cy="4254144"/>
        </p:xfrm>
        <a:graphic>
          <a:graphicData uri="http://schemas.openxmlformats.org/drawingml/2006/table">
            <a:tbl>
              <a:tblPr firstRow="1" firstCol="1" bandRow="1">
                <a:tableStyleId>{5C22544A-7EE6-4342-B048-85BDC9FD1C3A}</a:tableStyleId>
              </a:tblPr>
              <a:tblGrid>
                <a:gridCol w="3401122">
                  <a:extLst>
                    <a:ext uri="{9D8B030D-6E8A-4147-A177-3AD203B41FA5}">
                      <a16:colId xmlns:a16="http://schemas.microsoft.com/office/drawing/2014/main" val="1852188013"/>
                    </a:ext>
                  </a:extLst>
                </a:gridCol>
                <a:gridCol w="8341112">
                  <a:extLst>
                    <a:ext uri="{9D8B030D-6E8A-4147-A177-3AD203B41FA5}">
                      <a16:colId xmlns:a16="http://schemas.microsoft.com/office/drawing/2014/main" val="2292839061"/>
                    </a:ext>
                  </a:extLst>
                </a:gridCol>
              </a:tblGrid>
              <a:tr h="788123">
                <a:tc>
                  <a:txBody>
                    <a:bodyPr/>
                    <a:lstStyle/>
                    <a:p>
                      <a:pPr algn="l">
                        <a:lnSpc>
                          <a:spcPct val="107000"/>
                        </a:lnSpc>
                        <a:spcAft>
                          <a:spcPts val="0"/>
                        </a:spcAft>
                      </a:pPr>
                      <a:r>
                        <a:rPr lang="en-GB" sz="1800" b="1" dirty="0">
                          <a:solidFill>
                            <a:schemeClr val="tx1"/>
                          </a:solidFill>
                          <a:effectLst/>
                        </a:rPr>
                        <a:t>Evidence Suggests</a:t>
                      </a:r>
                    </a:p>
                    <a:p>
                      <a:pPr algn="l">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“QUOTE”</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800" b="1" dirty="0">
                          <a:solidFill>
                            <a:schemeClr val="tx1"/>
                          </a:solidFill>
                          <a:effectLst/>
                        </a:rPr>
                        <a:t>Next, Lord Montague says “private in his chamber pens himself”, which suggests that Romeo is isolating himself and keeping away from others.</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57095"/>
                  </a:ext>
                </a:extLst>
              </a:tr>
              <a:tr h="757503">
                <a:tc>
                  <a:txBody>
                    <a:bodyPr/>
                    <a:lstStyle/>
                    <a:p>
                      <a:pPr algn="l">
                        <a:lnSpc>
                          <a:spcPct val="107000"/>
                        </a:lnSpc>
                        <a:spcAft>
                          <a:spcPts val="0"/>
                        </a:spcAft>
                      </a:pPr>
                      <a:r>
                        <a:rPr lang="en-GB" sz="1800" b="1" dirty="0" err="1">
                          <a:solidFill>
                            <a:schemeClr val="tx1"/>
                          </a:solidFill>
                          <a:effectLst/>
                        </a:rPr>
                        <a:t>CoW</a:t>
                      </a:r>
                      <a:r>
                        <a:rPr lang="en-GB" sz="1800" b="1" dirty="0">
                          <a:solidFill>
                            <a:schemeClr val="tx1"/>
                          </a:solidFill>
                          <a:effectLst/>
                        </a:rPr>
                        <a:t> 1</a:t>
                      </a:r>
                    </a:p>
                    <a:p>
                      <a:pPr algn="l">
                        <a:lnSpc>
                          <a:spcPct val="107000"/>
                        </a:lnSpc>
                        <a:spcAft>
                          <a:spcPts val="0"/>
                        </a:spcAft>
                      </a:pPr>
                      <a:r>
                        <a:rPr lang="en-GB" sz="1800" b="1" dirty="0">
                          <a:solidFill>
                            <a:schemeClr val="tx1"/>
                          </a:solidFill>
                          <a:effectLst/>
                        </a:rPr>
                        <a:t>Comment on Words</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Shakespeare uses the metaphor “in his chamber pens himself” to create an image that Romeo is locking himself away in his room. </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694912"/>
                  </a:ext>
                </a:extLst>
              </a:tr>
              <a:tr h="923062">
                <a:tc>
                  <a:txBody>
                    <a:bodyPr/>
                    <a:lstStyle/>
                    <a:p>
                      <a:pPr algn="l">
                        <a:lnSpc>
                          <a:spcPct val="107000"/>
                        </a:lnSpc>
                        <a:spcAft>
                          <a:spcPts val="0"/>
                        </a:spcAft>
                      </a:pPr>
                      <a:r>
                        <a:rPr lang="en-GB" sz="1800" b="1" dirty="0" err="1">
                          <a:solidFill>
                            <a:schemeClr val="tx1"/>
                          </a:solidFill>
                          <a:effectLst/>
                        </a:rPr>
                        <a:t>CoW</a:t>
                      </a:r>
                      <a:r>
                        <a:rPr lang="en-GB" sz="1800" b="1" dirty="0">
                          <a:solidFill>
                            <a:schemeClr val="tx1"/>
                          </a:solidFill>
                          <a:effectLst/>
                        </a:rPr>
                        <a:t> 2</a:t>
                      </a:r>
                    </a:p>
                    <a:p>
                      <a:pPr algn="l">
                        <a:lnSpc>
                          <a:spcPct val="107000"/>
                        </a:lnSpc>
                        <a:spcAft>
                          <a:spcPts val="0"/>
                        </a:spcAft>
                      </a:pPr>
                      <a:r>
                        <a:rPr lang="en-GB" sz="1800" b="1" dirty="0">
                          <a:solidFill>
                            <a:schemeClr val="tx1"/>
                          </a:solidFill>
                          <a:effectLst/>
                        </a:rPr>
                        <a:t>Comment on Words (More!)</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Additionally, Shakespeare might use the word “pens” because Romeo seems like an animal here. He has seems like an animal because he has locked himself up because he is overwhelmed with emotion. Love has made him like a caged animal.</a:t>
                      </a:r>
                    </a:p>
                    <a:p>
                      <a:pPr algn="l">
                        <a:lnSpc>
                          <a:spcPct val="107000"/>
                        </a:lnSpc>
                        <a:spcAft>
                          <a:spcPts val="0"/>
                        </a:spcAft>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427550"/>
                  </a:ext>
                </a:extLst>
              </a:tr>
              <a:tr h="1534530">
                <a:tc>
                  <a:txBody>
                    <a:bodyPr/>
                    <a:lstStyle/>
                    <a:p>
                      <a:pPr algn="l">
                        <a:lnSpc>
                          <a:spcPct val="107000"/>
                        </a:lnSpc>
                        <a:spcAft>
                          <a:spcPts val="0"/>
                        </a:spcAft>
                      </a:pPr>
                      <a:r>
                        <a:rPr lang="en-GB" sz="1800" b="1" dirty="0">
                          <a:solidFill>
                            <a:schemeClr val="tx1"/>
                          </a:solidFill>
                          <a:effectLst/>
                        </a:rPr>
                        <a:t>C.A.R.</a:t>
                      </a:r>
                    </a:p>
                    <a:p>
                      <a:pPr algn="l">
                        <a:lnSpc>
                          <a:spcPct val="107000"/>
                        </a:lnSpc>
                        <a:spcAft>
                          <a:spcPts val="0"/>
                        </a:spcAft>
                      </a:pPr>
                      <a:r>
                        <a:rPr lang="en-GB" sz="1800" b="1" dirty="0">
                          <a:solidFill>
                            <a:schemeClr val="tx1"/>
                          </a:solidFill>
                          <a:effectLst/>
                        </a:rPr>
                        <a:t>Characters/Audience/Relationship</a:t>
                      </a:r>
                    </a:p>
                    <a:p>
                      <a:pPr algn="l">
                        <a:lnSpc>
                          <a:spcPct val="107000"/>
                        </a:lnSpc>
                        <a:spcAft>
                          <a:spcPts val="0"/>
                        </a:spcAft>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will help the audience understand Romeo’s character because he seems very depressed and unable to deal with his problems. This seems like a very immature way to deal with depression and he is acting like a moody teenager. The audience might also audience the negative impact that Rosaline has on Romeo because his love for Rosaline makes him depressed and antisocial.</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898722"/>
                  </a:ext>
                </a:extLst>
              </a:tr>
            </a:tbl>
          </a:graphicData>
        </a:graphic>
      </p:graphicFrame>
      <p:pic>
        <p:nvPicPr>
          <p:cNvPr id="5" name="Picture 4">
            <a:extLst>
              <a:ext uri="{FF2B5EF4-FFF2-40B4-BE49-F238E27FC236}">
                <a16:creationId xmlns:a16="http://schemas.microsoft.com/office/drawing/2014/main" id="{F61CE90B-2D35-47FD-8AD5-05FBBD7C204A}"/>
              </a:ext>
            </a:extLst>
          </p:cNvPr>
          <p:cNvPicPr>
            <a:picLocks noChangeAspect="1"/>
          </p:cNvPicPr>
          <p:nvPr/>
        </p:nvPicPr>
        <p:blipFill>
          <a:blip r:embed="rId2"/>
          <a:stretch>
            <a:fillRect/>
          </a:stretch>
        </p:blipFill>
        <p:spPr>
          <a:xfrm>
            <a:off x="463822" y="3767864"/>
            <a:ext cx="1688364" cy="513131"/>
          </a:xfrm>
          <a:prstGeom prst="rect">
            <a:avLst/>
          </a:prstGeom>
        </p:spPr>
      </p:pic>
      <p:pic>
        <p:nvPicPr>
          <p:cNvPr id="6" name="Picture 5">
            <a:extLst>
              <a:ext uri="{FF2B5EF4-FFF2-40B4-BE49-F238E27FC236}">
                <a16:creationId xmlns:a16="http://schemas.microsoft.com/office/drawing/2014/main" id="{1A1C8BEE-2922-4E62-BDA8-CD10CE5D9183}"/>
              </a:ext>
            </a:extLst>
          </p:cNvPr>
          <p:cNvPicPr>
            <a:picLocks noChangeAspect="1"/>
          </p:cNvPicPr>
          <p:nvPr/>
        </p:nvPicPr>
        <p:blipFill>
          <a:blip r:embed="rId3"/>
          <a:stretch>
            <a:fillRect/>
          </a:stretch>
        </p:blipFill>
        <p:spPr>
          <a:xfrm>
            <a:off x="2540810" y="1015919"/>
            <a:ext cx="598822" cy="479535"/>
          </a:xfrm>
          <a:prstGeom prst="rect">
            <a:avLst/>
          </a:prstGeom>
        </p:spPr>
      </p:pic>
      <p:pic>
        <p:nvPicPr>
          <p:cNvPr id="7" name="Picture 6">
            <a:extLst>
              <a:ext uri="{FF2B5EF4-FFF2-40B4-BE49-F238E27FC236}">
                <a16:creationId xmlns:a16="http://schemas.microsoft.com/office/drawing/2014/main" id="{A012DAD8-863E-478B-8801-0CFDF6003685}"/>
              </a:ext>
            </a:extLst>
          </p:cNvPr>
          <p:cNvPicPr>
            <a:picLocks noChangeAspect="1"/>
          </p:cNvPicPr>
          <p:nvPr/>
        </p:nvPicPr>
        <p:blipFill>
          <a:blip r:embed="rId3"/>
          <a:stretch>
            <a:fillRect/>
          </a:stretch>
        </p:blipFill>
        <p:spPr>
          <a:xfrm>
            <a:off x="2933335" y="2437825"/>
            <a:ext cx="412593" cy="330404"/>
          </a:xfrm>
          <a:prstGeom prst="rect">
            <a:avLst/>
          </a:prstGeom>
        </p:spPr>
      </p:pic>
      <p:sp>
        <p:nvSpPr>
          <p:cNvPr id="2" name="TextBox 1">
            <a:extLst>
              <a:ext uri="{FF2B5EF4-FFF2-40B4-BE49-F238E27FC236}">
                <a16:creationId xmlns:a16="http://schemas.microsoft.com/office/drawing/2014/main" id="{0BA78B04-CBE7-4E8A-BF2E-591B4527039D}"/>
              </a:ext>
            </a:extLst>
          </p:cNvPr>
          <p:cNvSpPr txBox="1"/>
          <p:nvPr/>
        </p:nvSpPr>
        <p:spPr>
          <a:xfrm>
            <a:off x="224883" y="4632711"/>
            <a:ext cx="11742234" cy="2031325"/>
          </a:xfrm>
          <a:prstGeom prst="rect">
            <a:avLst/>
          </a:prstGeom>
          <a:noFill/>
        </p:spPr>
        <p:txBody>
          <a:bodyPr wrap="square" rtlCol="0">
            <a:spAutoFit/>
          </a:bodyPr>
          <a:lstStyle/>
          <a:p>
            <a:r>
              <a:rPr lang="en-GB" b="1" dirty="0">
                <a:solidFill>
                  <a:schemeClr val="accent6">
                    <a:lumMod val="50000"/>
                  </a:schemeClr>
                </a:solidFill>
              </a:rPr>
              <a:t>Peer Assessment Comments:</a:t>
            </a:r>
          </a:p>
          <a:p>
            <a:r>
              <a:rPr lang="en-GB" b="1" dirty="0">
                <a:solidFill>
                  <a:schemeClr val="accent6">
                    <a:lumMod val="50000"/>
                  </a:schemeClr>
                </a:solidFill>
              </a:rPr>
              <a:t>*Improve your explanation of what the evidence suggests.</a:t>
            </a:r>
          </a:p>
          <a:p>
            <a:r>
              <a:rPr lang="en-GB" b="1" dirty="0">
                <a:solidFill>
                  <a:schemeClr val="accent6">
                    <a:lumMod val="50000"/>
                  </a:schemeClr>
                </a:solidFill>
              </a:rPr>
              <a:t>*Add some </a:t>
            </a:r>
            <a:r>
              <a:rPr lang="en-GB" b="1" dirty="0" err="1">
                <a:solidFill>
                  <a:schemeClr val="accent6">
                    <a:lumMod val="50000"/>
                  </a:schemeClr>
                </a:solidFill>
              </a:rPr>
              <a:t>CoW</a:t>
            </a:r>
            <a:r>
              <a:rPr lang="en-GB" b="1" dirty="0">
                <a:solidFill>
                  <a:schemeClr val="accent6">
                    <a:lumMod val="50000"/>
                  </a:schemeClr>
                </a:solidFill>
              </a:rPr>
              <a:t> (Comment on Words).</a:t>
            </a:r>
          </a:p>
          <a:p>
            <a:r>
              <a:rPr lang="en-GB" b="1" dirty="0">
                <a:solidFill>
                  <a:schemeClr val="accent6">
                    <a:lumMod val="50000"/>
                  </a:schemeClr>
                </a:solidFill>
              </a:rPr>
              <a:t>*Add some C.A.R.</a:t>
            </a:r>
          </a:p>
          <a:p>
            <a:r>
              <a:rPr lang="en-GB" b="1" dirty="0">
                <a:solidFill>
                  <a:schemeClr val="accent6">
                    <a:lumMod val="50000"/>
                  </a:schemeClr>
                </a:solidFill>
              </a:rPr>
              <a:t>*Make sure you explain about Romeo’s relationship with Rosaline. </a:t>
            </a:r>
          </a:p>
          <a:p>
            <a:r>
              <a:rPr lang="en-GB" b="1" dirty="0">
                <a:solidFill>
                  <a:schemeClr val="accent6">
                    <a:lumMod val="50000"/>
                  </a:schemeClr>
                </a:solidFill>
              </a:rPr>
              <a:t>*Improve the vocabulary you use in your explanation. </a:t>
            </a:r>
          </a:p>
          <a:p>
            <a:r>
              <a:rPr lang="en-GB" b="1" dirty="0">
                <a:solidFill>
                  <a:schemeClr val="accent6">
                    <a:lumMod val="50000"/>
                  </a:schemeClr>
                </a:solidFill>
              </a:rPr>
              <a:t> </a:t>
            </a:r>
          </a:p>
        </p:txBody>
      </p:sp>
    </p:spTree>
    <p:extLst>
      <p:ext uri="{BB962C8B-B14F-4D97-AF65-F5344CB8AC3E}">
        <p14:creationId xmlns:p14="http://schemas.microsoft.com/office/powerpoint/2010/main" val="426184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0F34E2-BC12-4EBE-8D76-2EF905B0B180}"/>
              </a:ext>
            </a:extLst>
          </p:cNvPr>
          <p:cNvPicPr>
            <a:picLocks noChangeAspect="1"/>
          </p:cNvPicPr>
          <p:nvPr/>
        </p:nvPicPr>
        <p:blipFill>
          <a:blip r:embed="rId2"/>
          <a:stretch>
            <a:fillRect/>
          </a:stretch>
        </p:blipFill>
        <p:spPr>
          <a:xfrm>
            <a:off x="79452" y="0"/>
            <a:ext cx="5890604" cy="3004208"/>
          </a:xfrm>
          <a:prstGeom prst="rect">
            <a:avLst/>
          </a:prstGeom>
        </p:spPr>
      </p:pic>
      <p:sp>
        <p:nvSpPr>
          <p:cNvPr id="5" name="TextBox 4">
            <a:extLst>
              <a:ext uri="{FF2B5EF4-FFF2-40B4-BE49-F238E27FC236}">
                <a16:creationId xmlns:a16="http://schemas.microsoft.com/office/drawing/2014/main" id="{6328EC6A-A9EF-44AF-89DE-FA9F8A3F888C}"/>
              </a:ext>
            </a:extLst>
          </p:cNvPr>
          <p:cNvSpPr txBox="1"/>
          <p:nvPr/>
        </p:nvSpPr>
        <p:spPr>
          <a:xfrm>
            <a:off x="5970056" y="0"/>
            <a:ext cx="5922348" cy="6001643"/>
          </a:xfrm>
          <a:prstGeom prst="rect">
            <a:avLst/>
          </a:prstGeom>
          <a:noFill/>
        </p:spPr>
        <p:txBody>
          <a:bodyPr wrap="square" rtlCol="0">
            <a:spAutoFit/>
          </a:bodyPr>
          <a:lstStyle/>
          <a:p>
            <a:pPr algn="ctr"/>
            <a:r>
              <a:rPr lang="en-GB" sz="2400" u="sng" dirty="0">
                <a:solidFill>
                  <a:srgbClr val="FF0000"/>
                </a:solidFill>
              </a:rPr>
              <a:t>Reasons Why Romeo Uses Oxymorons</a:t>
            </a:r>
          </a:p>
          <a:p>
            <a:r>
              <a:rPr lang="en-GB" sz="2400" dirty="0">
                <a:solidFill>
                  <a:srgbClr val="FF0000"/>
                </a:solidFill>
              </a:rPr>
              <a:t>*Romeo is confused and his feelings are mixed up so he speaks in contradictory ideas.</a:t>
            </a:r>
          </a:p>
          <a:p>
            <a:r>
              <a:rPr lang="en-GB" sz="2400" dirty="0">
                <a:solidFill>
                  <a:srgbClr val="FF0000"/>
                </a:solidFill>
              </a:rPr>
              <a:t>*Romeo is depressed that Rosaline does not love his so his mind is jumbled.</a:t>
            </a:r>
          </a:p>
          <a:p>
            <a:r>
              <a:rPr lang="en-GB" sz="2400" dirty="0">
                <a:solidFill>
                  <a:srgbClr val="FF0000"/>
                </a:solidFill>
              </a:rPr>
              <a:t>*Shakespeare wants the audience to understand that Romeo is acting like a courtly lover so he fills his monologue with oxymorons.</a:t>
            </a:r>
          </a:p>
          <a:p>
            <a:r>
              <a:rPr lang="en-GB" sz="2400" dirty="0">
                <a:solidFill>
                  <a:srgbClr val="FF0000"/>
                </a:solidFill>
              </a:rPr>
              <a:t>*Romeo is not really in love and his language reveals that he just enjoys sounding clever.</a:t>
            </a:r>
          </a:p>
          <a:p>
            <a:r>
              <a:rPr lang="en-GB" sz="2400" dirty="0">
                <a:solidFill>
                  <a:srgbClr val="FF0000"/>
                </a:solidFill>
              </a:rPr>
              <a:t>*Shakespeare wants to make Romeo seem pathetic and reveal he is just playing at being in love.</a:t>
            </a:r>
          </a:p>
          <a:p>
            <a:r>
              <a:rPr lang="en-GB" sz="2400" dirty="0">
                <a:solidFill>
                  <a:srgbClr val="FF0000"/>
                </a:solidFill>
              </a:rPr>
              <a:t>*Romeo might actually enjoy being lovesick because it makes him sound very intellectual. </a:t>
            </a:r>
            <a:endParaRPr lang="en-GB" sz="2400" dirty="0"/>
          </a:p>
        </p:txBody>
      </p:sp>
    </p:spTree>
    <p:extLst>
      <p:ext uri="{BB962C8B-B14F-4D97-AF65-F5344CB8AC3E}">
        <p14:creationId xmlns:p14="http://schemas.microsoft.com/office/powerpoint/2010/main" val="94624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612" y="1775749"/>
            <a:ext cx="7324897" cy="4351338"/>
          </a:xfrm>
        </p:spPr>
        <p:txBody>
          <a:bodyPr>
            <a:normAutofit fontScale="92500" lnSpcReduction="20000"/>
          </a:bodyPr>
          <a:lstStyle/>
          <a:p>
            <a:r>
              <a:rPr lang="en-US" dirty="0"/>
              <a:t>What fray was here?</a:t>
            </a:r>
          </a:p>
          <a:p>
            <a:r>
              <a:rPr lang="en-US" dirty="0"/>
              <a:t>Yet tell me not, for I have heard it all.</a:t>
            </a:r>
          </a:p>
          <a:p>
            <a:r>
              <a:rPr lang="en-US" dirty="0"/>
              <a:t>Here's much to do with hate, but more with love.</a:t>
            </a:r>
          </a:p>
          <a:p>
            <a:r>
              <a:rPr lang="en-US" dirty="0"/>
              <a:t>Why, then, O brawling love! O loving hate!</a:t>
            </a:r>
          </a:p>
          <a:p>
            <a:r>
              <a:rPr lang="en-US" dirty="0"/>
              <a:t>O any thing, of nothing first create!</a:t>
            </a:r>
          </a:p>
          <a:p>
            <a:r>
              <a:rPr lang="en-US" dirty="0"/>
              <a:t>O heavy lightness! serious vanity!</a:t>
            </a:r>
          </a:p>
          <a:p>
            <a:r>
              <a:rPr lang="en-US" dirty="0" err="1"/>
              <a:t>Mis-shapen</a:t>
            </a:r>
            <a:r>
              <a:rPr lang="en-US" dirty="0"/>
              <a:t> chaos of well-seeming forms!</a:t>
            </a:r>
          </a:p>
          <a:p>
            <a:r>
              <a:rPr lang="en-US" dirty="0"/>
              <a:t>Feather of lead, bright smoke, cold </a:t>
            </a:r>
            <a:r>
              <a:rPr lang="en-US" dirty="0" smtClean="0"/>
              <a:t>fire, sick </a:t>
            </a:r>
            <a:r>
              <a:rPr lang="en-US" dirty="0"/>
              <a:t>health!</a:t>
            </a:r>
          </a:p>
          <a:p>
            <a:r>
              <a:rPr lang="en-US" dirty="0"/>
              <a:t>Still-waking sleep, that is not what it is!</a:t>
            </a:r>
          </a:p>
          <a:p>
            <a:r>
              <a:rPr lang="en-US" dirty="0"/>
              <a:t>This love feel I, that feel no love in this.</a:t>
            </a:r>
            <a:endParaRPr lang="en-GB" dirty="0"/>
          </a:p>
        </p:txBody>
      </p:sp>
      <p:sp>
        <p:nvSpPr>
          <p:cNvPr id="4" name="TextBox 3"/>
          <p:cNvSpPr txBox="1"/>
          <p:nvPr/>
        </p:nvSpPr>
        <p:spPr>
          <a:xfrm>
            <a:off x="889462" y="232756"/>
            <a:ext cx="9800705" cy="830997"/>
          </a:xfrm>
          <a:prstGeom prst="rect">
            <a:avLst/>
          </a:prstGeom>
          <a:noFill/>
        </p:spPr>
        <p:txBody>
          <a:bodyPr wrap="square" rtlCol="0">
            <a:spAutoFit/>
          </a:bodyPr>
          <a:lstStyle/>
          <a:p>
            <a:r>
              <a:rPr lang="en-US" sz="4800" dirty="0" smtClean="0">
                <a:solidFill>
                  <a:srgbClr val="FF0000"/>
                </a:solidFill>
              </a:rPr>
              <a:t>List the </a:t>
            </a:r>
            <a:r>
              <a:rPr lang="en-US" sz="4800" dirty="0" err="1" smtClean="0">
                <a:solidFill>
                  <a:srgbClr val="FF0000"/>
                </a:solidFill>
              </a:rPr>
              <a:t>oxymorons</a:t>
            </a:r>
            <a:r>
              <a:rPr lang="en-US" sz="4800" dirty="0" smtClean="0">
                <a:solidFill>
                  <a:srgbClr val="FF0000"/>
                </a:solidFill>
              </a:rPr>
              <a:t>.</a:t>
            </a:r>
            <a:endParaRPr lang="en-GB" sz="4800" dirty="0">
              <a:solidFill>
                <a:srgbClr val="FF0000"/>
              </a:solidFill>
            </a:endParaRPr>
          </a:p>
        </p:txBody>
      </p:sp>
    </p:spTree>
    <p:extLst>
      <p:ext uri="{BB962C8B-B14F-4D97-AF65-F5344CB8AC3E}">
        <p14:creationId xmlns:p14="http://schemas.microsoft.com/office/powerpoint/2010/main" val="234375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292" y="877974"/>
            <a:ext cx="7324897" cy="4351338"/>
          </a:xfrm>
        </p:spPr>
        <p:txBody>
          <a:bodyPr>
            <a:normAutofit fontScale="92500" lnSpcReduction="20000"/>
          </a:bodyPr>
          <a:lstStyle/>
          <a:p>
            <a:r>
              <a:rPr lang="en-US" dirty="0"/>
              <a:t>What fray was here?</a:t>
            </a:r>
          </a:p>
          <a:p>
            <a:r>
              <a:rPr lang="en-US" dirty="0"/>
              <a:t>Yet tell me not, for I have heard it all.</a:t>
            </a:r>
          </a:p>
          <a:p>
            <a:r>
              <a:rPr lang="en-US" dirty="0">
                <a:solidFill>
                  <a:srgbClr val="FF0000"/>
                </a:solidFill>
              </a:rPr>
              <a:t>Here's much to do with hate, but more with love.</a:t>
            </a:r>
          </a:p>
          <a:p>
            <a:r>
              <a:rPr lang="en-US" dirty="0"/>
              <a:t>Why, then, </a:t>
            </a:r>
            <a:r>
              <a:rPr lang="en-US" dirty="0">
                <a:solidFill>
                  <a:srgbClr val="7030A0"/>
                </a:solidFill>
              </a:rPr>
              <a:t>O brawling love! </a:t>
            </a:r>
            <a:r>
              <a:rPr lang="en-US" dirty="0">
                <a:solidFill>
                  <a:srgbClr val="002060"/>
                </a:solidFill>
              </a:rPr>
              <a:t>O loving hate!</a:t>
            </a:r>
          </a:p>
          <a:p>
            <a:r>
              <a:rPr lang="en-US" dirty="0"/>
              <a:t>O </a:t>
            </a:r>
            <a:r>
              <a:rPr lang="en-US" dirty="0">
                <a:solidFill>
                  <a:srgbClr val="0070C0"/>
                </a:solidFill>
              </a:rPr>
              <a:t>any thing, of nothing </a:t>
            </a:r>
            <a:r>
              <a:rPr lang="en-US" dirty="0"/>
              <a:t>first create!</a:t>
            </a:r>
          </a:p>
          <a:p>
            <a:r>
              <a:rPr lang="en-US" dirty="0"/>
              <a:t>O </a:t>
            </a:r>
            <a:r>
              <a:rPr lang="en-US" dirty="0">
                <a:solidFill>
                  <a:schemeClr val="accent2">
                    <a:lumMod val="75000"/>
                  </a:schemeClr>
                </a:solidFill>
              </a:rPr>
              <a:t>heavy lightness! </a:t>
            </a:r>
            <a:r>
              <a:rPr lang="en-US" dirty="0">
                <a:solidFill>
                  <a:schemeClr val="accent6">
                    <a:lumMod val="75000"/>
                  </a:schemeClr>
                </a:solidFill>
              </a:rPr>
              <a:t>serious vanity!</a:t>
            </a:r>
          </a:p>
          <a:p>
            <a:r>
              <a:rPr lang="en-US" dirty="0" err="1">
                <a:solidFill>
                  <a:srgbClr val="00B050"/>
                </a:solidFill>
              </a:rPr>
              <a:t>Mis-shapen</a:t>
            </a:r>
            <a:r>
              <a:rPr lang="en-US" dirty="0">
                <a:solidFill>
                  <a:srgbClr val="00B050"/>
                </a:solidFill>
              </a:rPr>
              <a:t> chaos of well-seeming forms!</a:t>
            </a:r>
          </a:p>
          <a:p>
            <a:r>
              <a:rPr lang="en-US" dirty="0">
                <a:solidFill>
                  <a:schemeClr val="tx2">
                    <a:lumMod val="60000"/>
                    <a:lumOff val="40000"/>
                  </a:schemeClr>
                </a:solidFill>
              </a:rPr>
              <a:t>Feather of lead</a:t>
            </a:r>
            <a:r>
              <a:rPr lang="en-US" dirty="0">
                <a:solidFill>
                  <a:srgbClr val="FF0000"/>
                </a:solidFill>
              </a:rPr>
              <a:t>, </a:t>
            </a:r>
            <a:r>
              <a:rPr lang="en-US" dirty="0">
                <a:solidFill>
                  <a:srgbClr val="C00000"/>
                </a:solidFill>
              </a:rPr>
              <a:t>bright smoke</a:t>
            </a:r>
            <a:r>
              <a:rPr lang="en-US" dirty="0">
                <a:solidFill>
                  <a:srgbClr val="FF0000"/>
                </a:solidFill>
              </a:rPr>
              <a:t>, </a:t>
            </a:r>
            <a:r>
              <a:rPr lang="en-US" dirty="0">
                <a:solidFill>
                  <a:schemeClr val="accent4"/>
                </a:solidFill>
              </a:rPr>
              <a:t>cold </a:t>
            </a:r>
            <a:r>
              <a:rPr lang="en-US" dirty="0" smtClean="0">
                <a:solidFill>
                  <a:schemeClr val="accent4"/>
                </a:solidFill>
              </a:rPr>
              <a:t>fire</a:t>
            </a:r>
            <a:r>
              <a:rPr lang="en-US" dirty="0" smtClean="0">
                <a:solidFill>
                  <a:srgbClr val="FF0000"/>
                </a:solidFill>
              </a:rPr>
              <a:t>, </a:t>
            </a:r>
            <a:r>
              <a:rPr lang="en-US" dirty="0" smtClean="0">
                <a:solidFill>
                  <a:srgbClr val="002060"/>
                </a:solidFill>
              </a:rPr>
              <a:t>sick </a:t>
            </a:r>
            <a:r>
              <a:rPr lang="en-US" dirty="0">
                <a:solidFill>
                  <a:srgbClr val="002060"/>
                </a:solidFill>
              </a:rPr>
              <a:t>health</a:t>
            </a:r>
            <a:r>
              <a:rPr lang="en-US" dirty="0">
                <a:solidFill>
                  <a:srgbClr val="FF0000"/>
                </a:solidFill>
              </a:rPr>
              <a:t>!</a:t>
            </a:r>
          </a:p>
          <a:p>
            <a:r>
              <a:rPr lang="en-US" dirty="0">
                <a:solidFill>
                  <a:srgbClr val="00B0F0"/>
                </a:solidFill>
              </a:rPr>
              <a:t>Still-waking sleep</a:t>
            </a:r>
            <a:r>
              <a:rPr lang="en-US" dirty="0">
                <a:solidFill>
                  <a:srgbClr val="FF0000"/>
                </a:solidFill>
              </a:rPr>
              <a:t>, </a:t>
            </a:r>
            <a:r>
              <a:rPr lang="en-US" dirty="0">
                <a:solidFill>
                  <a:schemeClr val="accent6">
                    <a:lumMod val="50000"/>
                  </a:schemeClr>
                </a:solidFill>
              </a:rPr>
              <a:t>that is not what it is!</a:t>
            </a:r>
          </a:p>
          <a:p>
            <a:r>
              <a:rPr lang="en-US" dirty="0">
                <a:solidFill>
                  <a:srgbClr val="7030A0"/>
                </a:solidFill>
              </a:rPr>
              <a:t>This love feel I, that feel no love in this.</a:t>
            </a:r>
            <a:endParaRPr lang="en-GB" dirty="0">
              <a:solidFill>
                <a:srgbClr val="7030A0"/>
              </a:solidFill>
            </a:endParaRPr>
          </a:p>
        </p:txBody>
      </p:sp>
      <p:sp>
        <p:nvSpPr>
          <p:cNvPr id="4" name="TextBox 3"/>
          <p:cNvSpPr txBox="1"/>
          <p:nvPr/>
        </p:nvSpPr>
        <p:spPr>
          <a:xfrm>
            <a:off x="1287781" y="157942"/>
            <a:ext cx="3874424" cy="584775"/>
          </a:xfrm>
          <a:prstGeom prst="rect">
            <a:avLst/>
          </a:prstGeom>
          <a:noFill/>
        </p:spPr>
        <p:txBody>
          <a:bodyPr wrap="square" rtlCol="0">
            <a:spAutoFit/>
          </a:bodyPr>
          <a:lstStyle/>
          <a:p>
            <a:r>
              <a:rPr lang="en-US" sz="3200" dirty="0" smtClean="0">
                <a:solidFill>
                  <a:srgbClr val="FF0000"/>
                </a:solidFill>
              </a:rPr>
              <a:t>List the </a:t>
            </a:r>
            <a:r>
              <a:rPr lang="en-US" sz="3200" dirty="0" err="1" smtClean="0">
                <a:solidFill>
                  <a:srgbClr val="FF0000"/>
                </a:solidFill>
              </a:rPr>
              <a:t>oxymorons</a:t>
            </a:r>
            <a:r>
              <a:rPr lang="en-US" sz="3200" dirty="0" smtClean="0">
                <a:solidFill>
                  <a:srgbClr val="FF0000"/>
                </a:solidFill>
              </a:rPr>
              <a:t>.</a:t>
            </a:r>
            <a:endParaRPr lang="en-GB" sz="3200" dirty="0">
              <a:solidFill>
                <a:srgbClr val="FF0000"/>
              </a:solidFill>
            </a:endParaRPr>
          </a:p>
        </p:txBody>
      </p:sp>
      <p:sp>
        <p:nvSpPr>
          <p:cNvPr id="2" name="TextBox 1"/>
          <p:cNvSpPr txBox="1"/>
          <p:nvPr/>
        </p:nvSpPr>
        <p:spPr>
          <a:xfrm>
            <a:off x="9285316" y="450329"/>
            <a:ext cx="656705" cy="584775"/>
          </a:xfrm>
          <a:prstGeom prst="rect">
            <a:avLst/>
          </a:prstGeom>
          <a:noFill/>
        </p:spPr>
        <p:txBody>
          <a:bodyPr wrap="square" rtlCol="0">
            <a:spAutoFit/>
          </a:bodyPr>
          <a:lstStyle/>
          <a:p>
            <a:r>
              <a:rPr lang="en-US" sz="3200" dirty="0" smtClean="0"/>
              <a:t>14</a:t>
            </a:r>
            <a:endParaRPr lang="en-GB" sz="3200" dirty="0"/>
          </a:p>
        </p:txBody>
      </p:sp>
      <p:sp>
        <p:nvSpPr>
          <p:cNvPr id="5" name="TextBox 4"/>
          <p:cNvSpPr txBox="1"/>
          <p:nvPr/>
        </p:nvSpPr>
        <p:spPr>
          <a:xfrm>
            <a:off x="733598" y="5597237"/>
            <a:ext cx="8801099" cy="584775"/>
          </a:xfrm>
          <a:prstGeom prst="rect">
            <a:avLst/>
          </a:prstGeom>
          <a:noFill/>
        </p:spPr>
        <p:txBody>
          <a:bodyPr wrap="square" rtlCol="0">
            <a:spAutoFit/>
          </a:bodyPr>
          <a:lstStyle/>
          <a:p>
            <a:r>
              <a:rPr lang="en-US" sz="3200" dirty="0" smtClean="0">
                <a:solidFill>
                  <a:srgbClr val="FF0000"/>
                </a:solidFill>
              </a:rPr>
              <a:t>How do we know that Romeo is using hyperbole?</a:t>
            </a:r>
            <a:endParaRPr lang="en-GB" sz="3200" dirty="0">
              <a:solidFill>
                <a:srgbClr val="FF0000"/>
              </a:solidFill>
            </a:endParaRPr>
          </a:p>
        </p:txBody>
      </p:sp>
    </p:spTree>
    <p:extLst>
      <p:ext uri="{BB962C8B-B14F-4D97-AF65-F5344CB8AC3E}">
        <p14:creationId xmlns:p14="http://schemas.microsoft.com/office/powerpoint/2010/main" val="4076755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Romeo’s Depressing Language</a:t>
            </a:r>
          </a:p>
        </p:txBody>
      </p:sp>
      <p:sp>
        <p:nvSpPr>
          <p:cNvPr id="3" name="Content Placeholder 2"/>
          <p:cNvSpPr>
            <a:spLocks noGrp="1"/>
          </p:cNvSpPr>
          <p:nvPr>
            <p:ph idx="1"/>
          </p:nvPr>
        </p:nvSpPr>
        <p:spPr/>
        <p:txBody>
          <a:bodyPr/>
          <a:lstStyle/>
          <a:p>
            <a:r>
              <a:rPr lang="en-GB" dirty="0"/>
              <a:t>L.O. To write a paragraph about Romeo’s depressing language in Act 1 Scene 1.</a:t>
            </a:r>
          </a:p>
          <a:p>
            <a:endParaRPr lang="en-GB" dirty="0"/>
          </a:p>
        </p:txBody>
      </p:sp>
    </p:spTree>
    <p:extLst>
      <p:ext uri="{BB962C8B-B14F-4D97-AF65-F5344CB8AC3E}">
        <p14:creationId xmlns:p14="http://schemas.microsoft.com/office/powerpoint/2010/main" val="346032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8840" y="829945"/>
            <a:ext cx="10515600" cy="4351338"/>
          </a:xfrm>
        </p:spPr>
        <p:txBody>
          <a:bodyPr/>
          <a:lstStyle/>
          <a:p>
            <a:r>
              <a:rPr lang="en-GB" dirty="0"/>
              <a:t>Love is a smoke made with the fume of sighs:</a:t>
            </a:r>
          </a:p>
          <a:p>
            <a:r>
              <a:rPr lang="en-GB" dirty="0"/>
              <a:t>Being purged, a fire sparkling in lovers’ eyes; </a:t>
            </a:r>
          </a:p>
          <a:p>
            <a:r>
              <a:rPr lang="en-GB" dirty="0"/>
              <a:t>Being vexed, a sea nourished with loving tears.</a:t>
            </a:r>
          </a:p>
          <a:p>
            <a:r>
              <a:rPr lang="en-GB" dirty="0"/>
              <a:t>What is it else? A madness most discreet,</a:t>
            </a:r>
          </a:p>
          <a:p>
            <a:r>
              <a:rPr lang="en-GB" dirty="0"/>
              <a:t>A choking gall</a:t>
            </a:r>
          </a:p>
          <a:p>
            <a:endParaRPr lang="en-GB" dirty="0"/>
          </a:p>
          <a:p>
            <a:r>
              <a:rPr lang="en-GB" dirty="0">
                <a:solidFill>
                  <a:srgbClr val="FF0000"/>
                </a:solidFill>
              </a:rPr>
              <a:t>How many negative metaphors?</a:t>
            </a:r>
          </a:p>
        </p:txBody>
      </p:sp>
    </p:spTree>
    <p:extLst>
      <p:ext uri="{BB962C8B-B14F-4D97-AF65-F5344CB8AC3E}">
        <p14:creationId xmlns:p14="http://schemas.microsoft.com/office/powerpoint/2010/main" val="357710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0"/>
            <a:ext cx="10515600" cy="376287"/>
          </a:xfrm>
        </p:spPr>
        <p:txBody>
          <a:bodyPr>
            <a:normAutofit fontScale="90000"/>
          </a:bodyPr>
          <a:lstStyle/>
          <a:p>
            <a:pPr algn="ctr"/>
            <a:r>
              <a:rPr lang="en-GB" sz="2400" b="1" u="sng" dirty="0"/>
              <a:t>Romeo is Depressed About Love (Depressing Metaphors about Love)</a:t>
            </a:r>
          </a:p>
        </p:txBody>
      </p:sp>
      <p:sp>
        <p:nvSpPr>
          <p:cNvPr id="5" name="Content Placeholder 4"/>
          <p:cNvSpPr>
            <a:spLocks noGrp="1"/>
          </p:cNvSpPr>
          <p:nvPr>
            <p:ph idx="1"/>
          </p:nvPr>
        </p:nvSpPr>
        <p:spPr>
          <a:xfrm>
            <a:off x="0" y="488640"/>
            <a:ext cx="11439728" cy="5912160"/>
          </a:xfrm>
        </p:spPr>
        <p:txBody>
          <a:bodyPr>
            <a:normAutofit fontScale="85000" lnSpcReduction="20000"/>
          </a:bodyPr>
          <a:lstStyle/>
          <a:p>
            <a:r>
              <a:rPr lang="en-GB" sz="2000" b="1" dirty="0"/>
              <a:t>Love is a smoke raised with the fume of sighs;</a:t>
            </a:r>
          </a:p>
          <a:p>
            <a:r>
              <a:rPr lang="en-GB" sz="2000" b="1" dirty="0">
                <a:solidFill>
                  <a:srgbClr val="FF0000"/>
                </a:solidFill>
              </a:rPr>
              <a:t>Smoke clouds your vision. Smoke is dark. Smoke makes it hard to breath.</a:t>
            </a:r>
          </a:p>
          <a:p>
            <a:endParaRPr lang="en-GB" sz="2000" b="1" dirty="0"/>
          </a:p>
          <a:p>
            <a:endParaRPr lang="en-GB" sz="2000" b="1" dirty="0"/>
          </a:p>
          <a:p>
            <a:endParaRPr lang="en-GB" sz="2000" b="1" dirty="0"/>
          </a:p>
          <a:p>
            <a:r>
              <a:rPr lang="en-GB" sz="2000" b="1" dirty="0"/>
              <a:t>Being purged, a fire sparkling in lovers' eyes;</a:t>
            </a:r>
          </a:p>
          <a:p>
            <a:r>
              <a:rPr lang="en-GB" sz="2000" b="1" dirty="0">
                <a:solidFill>
                  <a:srgbClr val="FF0000"/>
                </a:solidFill>
              </a:rPr>
              <a:t>Fire can burn you. Fire destroys things.</a:t>
            </a:r>
          </a:p>
          <a:p>
            <a:endParaRPr lang="en-GB" sz="2000" b="1" dirty="0"/>
          </a:p>
          <a:p>
            <a:endParaRPr lang="en-GB" sz="2000" b="1" dirty="0"/>
          </a:p>
          <a:p>
            <a:r>
              <a:rPr lang="en-GB" sz="2000" b="1" dirty="0"/>
              <a:t>Being </a:t>
            </a:r>
            <a:r>
              <a:rPr lang="en-GB" sz="2000" b="1" dirty="0" err="1"/>
              <a:t>vex'd</a:t>
            </a:r>
            <a:r>
              <a:rPr lang="en-GB" sz="2000" b="1" dirty="0"/>
              <a:t> a sea </a:t>
            </a:r>
            <a:r>
              <a:rPr lang="en-GB" sz="2000" b="1" dirty="0" err="1"/>
              <a:t>nourish'd</a:t>
            </a:r>
            <a:r>
              <a:rPr lang="en-GB" sz="2000" b="1" dirty="0"/>
              <a:t> with lovers' tears:</a:t>
            </a:r>
          </a:p>
          <a:p>
            <a:r>
              <a:rPr lang="en-GB" sz="2000" b="1" dirty="0">
                <a:solidFill>
                  <a:srgbClr val="FF0000"/>
                </a:solidFill>
              </a:rPr>
              <a:t>It can make you cry so many tears it will fill the sea.</a:t>
            </a:r>
          </a:p>
          <a:p>
            <a:endParaRPr lang="en-GB" sz="2000" b="1" dirty="0"/>
          </a:p>
          <a:p>
            <a:endParaRPr lang="en-GB" sz="2000" b="1" dirty="0"/>
          </a:p>
          <a:p>
            <a:r>
              <a:rPr lang="en-GB" sz="2000" b="1" dirty="0"/>
              <a:t>What is it else? a madness most discreet,</a:t>
            </a:r>
          </a:p>
          <a:p>
            <a:r>
              <a:rPr lang="en-GB" sz="2000" b="1" dirty="0">
                <a:solidFill>
                  <a:srgbClr val="FF0000"/>
                </a:solidFill>
              </a:rPr>
              <a:t>It can drive you crazy.</a:t>
            </a:r>
          </a:p>
          <a:p>
            <a:endParaRPr lang="en-GB" sz="2000" b="1" dirty="0"/>
          </a:p>
          <a:p>
            <a:endParaRPr lang="en-GB" sz="2000" b="1" dirty="0"/>
          </a:p>
          <a:p>
            <a:r>
              <a:rPr lang="en-GB" sz="2000" b="1" dirty="0"/>
              <a:t>A choking gall </a:t>
            </a:r>
          </a:p>
          <a:p>
            <a:r>
              <a:rPr lang="en-GB" sz="2000" b="1" dirty="0">
                <a:solidFill>
                  <a:srgbClr val="FF0000"/>
                </a:solidFill>
              </a:rPr>
              <a:t>It can poison you.</a:t>
            </a:r>
          </a:p>
        </p:txBody>
      </p:sp>
      <p:pic>
        <p:nvPicPr>
          <p:cNvPr id="8" name="Picture 7"/>
          <p:cNvPicPr>
            <a:picLocks noChangeAspect="1"/>
          </p:cNvPicPr>
          <p:nvPr/>
        </p:nvPicPr>
        <p:blipFill rotWithShape="1">
          <a:blip r:embed="rId2"/>
          <a:srcRect b="11975"/>
          <a:stretch/>
        </p:blipFill>
        <p:spPr>
          <a:xfrm>
            <a:off x="9125876" y="376287"/>
            <a:ext cx="1496438" cy="1419686"/>
          </a:xfrm>
          <a:prstGeom prst="rect">
            <a:avLst/>
          </a:prstGeom>
        </p:spPr>
      </p:pic>
      <p:pic>
        <p:nvPicPr>
          <p:cNvPr id="9" name="Picture 8"/>
          <p:cNvPicPr>
            <a:picLocks noChangeAspect="1"/>
          </p:cNvPicPr>
          <p:nvPr/>
        </p:nvPicPr>
        <p:blipFill>
          <a:blip r:embed="rId3"/>
          <a:stretch>
            <a:fillRect/>
          </a:stretch>
        </p:blipFill>
        <p:spPr>
          <a:xfrm>
            <a:off x="9351726" y="1983308"/>
            <a:ext cx="1293369" cy="1293369"/>
          </a:xfrm>
          <a:prstGeom prst="rect">
            <a:avLst/>
          </a:prstGeom>
        </p:spPr>
      </p:pic>
      <p:pic>
        <p:nvPicPr>
          <p:cNvPr id="10" name="Picture 9"/>
          <p:cNvPicPr>
            <a:picLocks noChangeAspect="1"/>
          </p:cNvPicPr>
          <p:nvPr/>
        </p:nvPicPr>
        <p:blipFill>
          <a:blip r:embed="rId4"/>
          <a:stretch>
            <a:fillRect/>
          </a:stretch>
        </p:blipFill>
        <p:spPr>
          <a:xfrm>
            <a:off x="8610245" y="3410100"/>
            <a:ext cx="592422" cy="762968"/>
          </a:xfrm>
          <a:prstGeom prst="rect">
            <a:avLst/>
          </a:prstGeom>
        </p:spPr>
      </p:pic>
      <p:pic>
        <p:nvPicPr>
          <p:cNvPr id="12" name="Picture 11"/>
          <p:cNvPicPr>
            <a:picLocks noChangeAspect="1"/>
          </p:cNvPicPr>
          <p:nvPr/>
        </p:nvPicPr>
        <p:blipFill>
          <a:blip r:embed="rId5"/>
          <a:stretch>
            <a:fillRect/>
          </a:stretch>
        </p:blipFill>
        <p:spPr>
          <a:xfrm>
            <a:off x="9312914" y="3700382"/>
            <a:ext cx="1394197" cy="1063279"/>
          </a:xfrm>
          <a:prstGeom prst="rect">
            <a:avLst/>
          </a:prstGeom>
        </p:spPr>
      </p:pic>
      <p:pic>
        <p:nvPicPr>
          <p:cNvPr id="13" name="Picture 12"/>
          <p:cNvPicPr>
            <a:picLocks noChangeAspect="1"/>
          </p:cNvPicPr>
          <p:nvPr/>
        </p:nvPicPr>
        <p:blipFill>
          <a:blip r:embed="rId6"/>
          <a:stretch>
            <a:fillRect/>
          </a:stretch>
        </p:blipFill>
        <p:spPr>
          <a:xfrm>
            <a:off x="9512104" y="4791948"/>
            <a:ext cx="1134284" cy="1119227"/>
          </a:xfrm>
          <a:prstGeom prst="rect">
            <a:avLst/>
          </a:prstGeom>
        </p:spPr>
      </p:pic>
      <p:pic>
        <p:nvPicPr>
          <p:cNvPr id="14" name="Picture 13"/>
          <p:cNvPicPr>
            <a:picLocks noChangeAspect="1"/>
          </p:cNvPicPr>
          <p:nvPr/>
        </p:nvPicPr>
        <p:blipFill>
          <a:blip r:embed="rId7"/>
          <a:stretch>
            <a:fillRect/>
          </a:stretch>
        </p:blipFill>
        <p:spPr>
          <a:xfrm>
            <a:off x="9512104" y="5885750"/>
            <a:ext cx="972611" cy="972611"/>
          </a:xfrm>
          <a:prstGeom prst="rect">
            <a:avLst/>
          </a:prstGeom>
        </p:spPr>
      </p:pic>
    </p:spTree>
    <p:extLst>
      <p:ext uri="{BB962C8B-B14F-4D97-AF65-F5344CB8AC3E}">
        <p14:creationId xmlns:p14="http://schemas.microsoft.com/office/powerpoint/2010/main" val="107182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031"/>
          </a:xfrm>
        </p:spPr>
        <p:txBody>
          <a:bodyPr/>
          <a:lstStyle/>
          <a:p>
            <a:pPr algn="ctr"/>
            <a:r>
              <a:rPr lang="en-GB" u="sng" dirty="0" smtClean="0"/>
              <a:t>Writing a GCSE Paragraph Independently</a:t>
            </a:r>
            <a:endParaRPr lang="en-GB" u="sng" dirty="0"/>
          </a:p>
        </p:txBody>
      </p:sp>
      <p:sp>
        <p:nvSpPr>
          <p:cNvPr id="3" name="Content Placeholder 2"/>
          <p:cNvSpPr>
            <a:spLocks noGrp="1"/>
          </p:cNvSpPr>
          <p:nvPr>
            <p:ph idx="1"/>
          </p:nvPr>
        </p:nvSpPr>
        <p:spPr>
          <a:xfrm>
            <a:off x="838200" y="1147156"/>
            <a:ext cx="10515600" cy="5029807"/>
          </a:xfrm>
        </p:spPr>
        <p:txBody>
          <a:bodyPr/>
          <a:lstStyle/>
          <a:p>
            <a:r>
              <a:rPr lang="en-GB" dirty="0" smtClean="0"/>
              <a:t>L.O.: To complete independent work in our first double lesson.</a:t>
            </a:r>
          </a:p>
          <a:p>
            <a:endParaRPr lang="en-GB" dirty="0"/>
          </a:p>
          <a:p>
            <a:r>
              <a:rPr lang="en-GB" dirty="0" smtClean="0">
                <a:solidFill>
                  <a:srgbClr val="FF0000"/>
                </a:solidFill>
              </a:rPr>
              <a:t>Starter: Please identify if the language below is an oxymoron or metaphor:</a:t>
            </a:r>
          </a:p>
          <a:p>
            <a:r>
              <a:rPr lang="en-GB" dirty="0" smtClean="0"/>
              <a:t>1. “Love is a smoke”</a:t>
            </a:r>
          </a:p>
          <a:p>
            <a:r>
              <a:rPr lang="en-GB" dirty="0" smtClean="0"/>
              <a:t>2. “O heavy lightness”</a:t>
            </a:r>
          </a:p>
          <a:p>
            <a:r>
              <a:rPr lang="en-GB" dirty="0" smtClean="0"/>
              <a:t>3. “</a:t>
            </a:r>
            <a:r>
              <a:rPr lang="en-US" dirty="0"/>
              <a:t>Feather of lead, bright smoke, cold fire, sick </a:t>
            </a:r>
            <a:r>
              <a:rPr lang="en-US" dirty="0" smtClean="0"/>
              <a:t>health”</a:t>
            </a:r>
          </a:p>
          <a:p>
            <a:r>
              <a:rPr lang="en-US" dirty="0" smtClean="0"/>
              <a:t>4. “a fire sparkling in lover’s eyes”</a:t>
            </a:r>
          </a:p>
          <a:p>
            <a:r>
              <a:rPr lang="en-US" dirty="0" smtClean="0"/>
              <a:t>5. “a sea nourished with lovers’ tears” </a:t>
            </a:r>
            <a:endParaRPr lang="en-GB" dirty="0"/>
          </a:p>
        </p:txBody>
      </p:sp>
    </p:spTree>
    <p:extLst>
      <p:ext uri="{BB962C8B-B14F-4D97-AF65-F5344CB8AC3E}">
        <p14:creationId xmlns:p14="http://schemas.microsoft.com/office/powerpoint/2010/main" val="3180080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677450-D6C5-4FB0-A11E-D60F695B34A9}"/>
              </a:ext>
            </a:extLst>
          </p:cNvPr>
          <p:cNvGraphicFramePr>
            <a:graphicFrameLocks noGrp="1"/>
          </p:cNvGraphicFramePr>
          <p:nvPr>
            <p:extLst>
              <p:ext uri="{D42A27DB-BD31-4B8C-83A1-F6EECF244321}">
                <p14:modId xmlns:p14="http://schemas.microsoft.com/office/powerpoint/2010/main" val="1643331344"/>
              </p:ext>
            </p:extLst>
          </p:nvPr>
        </p:nvGraphicFramePr>
        <p:xfrm>
          <a:off x="133815" y="193964"/>
          <a:ext cx="11742234" cy="6580744"/>
        </p:xfrm>
        <a:graphic>
          <a:graphicData uri="http://schemas.openxmlformats.org/drawingml/2006/table">
            <a:tbl>
              <a:tblPr firstRow="1" firstCol="1" bandRow="1">
                <a:tableStyleId>{5C22544A-7EE6-4342-B048-85BDC9FD1C3A}</a:tableStyleId>
              </a:tblPr>
              <a:tblGrid>
                <a:gridCol w="3568390">
                  <a:extLst>
                    <a:ext uri="{9D8B030D-6E8A-4147-A177-3AD203B41FA5}">
                      <a16:colId xmlns:a16="http://schemas.microsoft.com/office/drawing/2014/main" val="1852188013"/>
                    </a:ext>
                  </a:extLst>
                </a:gridCol>
                <a:gridCol w="8173844">
                  <a:extLst>
                    <a:ext uri="{9D8B030D-6E8A-4147-A177-3AD203B41FA5}">
                      <a16:colId xmlns:a16="http://schemas.microsoft.com/office/drawing/2014/main" val="2292839061"/>
                    </a:ext>
                  </a:extLst>
                </a:gridCol>
              </a:tblGrid>
              <a:tr h="788123">
                <a:tc>
                  <a:txBody>
                    <a:bodyPr/>
                    <a:lstStyle/>
                    <a:p>
                      <a:pPr algn="l">
                        <a:lnSpc>
                          <a:spcPct val="107000"/>
                        </a:lnSpc>
                        <a:spcAft>
                          <a:spcPts val="0"/>
                        </a:spcAft>
                      </a:pPr>
                      <a:r>
                        <a:rPr lang="en-GB" sz="2000" b="1" dirty="0">
                          <a:solidFill>
                            <a:schemeClr val="tx1"/>
                          </a:solidFill>
                          <a:effectLst/>
                        </a:rPr>
                        <a:t>Evidence Suggests</a:t>
                      </a:r>
                    </a:p>
                    <a:p>
                      <a:pPr algn="l">
                        <a:lnSpc>
                          <a:spcPct val="107000"/>
                        </a:lnSpc>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“QUOTE”</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rPr>
                        <a:t>Firstly</a:t>
                      </a:r>
                      <a:r>
                        <a:rPr lang="en-GB" sz="2000" b="1" baseline="0" dirty="0">
                          <a:solidFill>
                            <a:schemeClr val="tx1"/>
                          </a:solidFill>
                          <a:effectLst/>
                        </a:rPr>
                        <a:t>, in his monologue to Benvolio Romeo says </a:t>
                      </a:r>
                      <a:r>
                        <a:rPr lang="en-GB" sz="2000" b="1" dirty="0">
                          <a:solidFill>
                            <a:schemeClr val="tx1"/>
                          </a:solidFill>
                          <a:effectLst/>
                        </a:rPr>
                        <a:t>“Feather of lead, bright smoke, cold fire, sick health”,</a:t>
                      </a:r>
                      <a:r>
                        <a:rPr lang="en-GB" sz="2000" b="1" baseline="0" dirty="0">
                          <a:solidFill>
                            <a:schemeClr val="tx1"/>
                          </a:solidFill>
                          <a:effectLst/>
                        </a:rPr>
                        <a:t> which suggests he </a:t>
                      </a:r>
                      <a:r>
                        <a:rPr lang="en-GB" sz="2000" b="1" baseline="0" dirty="0" smtClean="0">
                          <a:solidFill>
                            <a:schemeClr val="tx1"/>
                          </a:solidFill>
                          <a:effectLst/>
                        </a:rPr>
                        <a:t>is confused about love and feeling depressed.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57095"/>
                  </a:ext>
                </a:extLst>
              </a:tr>
              <a:tr h="1181250">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1</a:t>
                      </a:r>
                    </a:p>
                    <a:p>
                      <a:pPr algn="l">
                        <a:lnSpc>
                          <a:spcPct val="107000"/>
                        </a:lnSpc>
                        <a:spcAft>
                          <a:spcPts val="0"/>
                        </a:spcAft>
                      </a:pPr>
                      <a:r>
                        <a:rPr lang="en-GB" sz="2000" b="1" dirty="0">
                          <a:solidFill>
                            <a:schemeClr val="tx1"/>
                          </a:solidFill>
                          <a:effectLst/>
                        </a:rPr>
                        <a:t>Comment on Words</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Shakespeare uses several</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oxymorons</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like</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“feather</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lead” and “bright smoke” to make Romeo’s language </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sound quite muddled as he is juxtaposing opposite words.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694912"/>
                  </a:ext>
                </a:extLst>
              </a:tr>
              <a:tr h="1159726">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2</a:t>
                      </a:r>
                    </a:p>
                    <a:p>
                      <a:pPr algn="l">
                        <a:lnSpc>
                          <a:spcPct val="107000"/>
                        </a:lnSpc>
                        <a:spcAft>
                          <a:spcPts val="0"/>
                        </a:spcAft>
                      </a:pPr>
                      <a:r>
                        <a:rPr lang="en-GB" sz="2000" b="1" dirty="0">
                          <a:solidFill>
                            <a:schemeClr val="tx1"/>
                          </a:solidFill>
                          <a:effectLst/>
                        </a:rPr>
                        <a:t>Comment on Words (More!)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Additionally, Shakespeare might</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have Romeo use so many </a:t>
                      </a:r>
                      <a:r>
                        <a:rPr lang="en-GB" sz="2000" b="1"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oxymorons</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because courtly lovers often used </a:t>
                      </a:r>
                      <a:r>
                        <a:rPr lang="en-GB" sz="2000" b="1"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oxymorons</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their love poetry.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427550"/>
                  </a:ext>
                </a:extLst>
              </a:tr>
              <a:tr h="1534530">
                <a:tc>
                  <a:txBody>
                    <a:bodyPr/>
                    <a:lstStyle/>
                    <a:p>
                      <a:pPr algn="l">
                        <a:lnSpc>
                          <a:spcPct val="107000"/>
                        </a:lnSpc>
                        <a:spcAft>
                          <a:spcPts val="0"/>
                        </a:spcAft>
                      </a:pPr>
                      <a:r>
                        <a:rPr lang="en-GB" sz="2000" b="1" dirty="0">
                          <a:solidFill>
                            <a:schemeClr val="tx1"/>
                          </a:solidFill>
                          <a:effectLst/>
                        </a:rPr>
                        <a:t>C.A.R.</a:t>
                      </a:r>
                    </a:p>
                    <a:p>
                      <a:pPr algn="l">
                        <a:lnSpc>
                          <a:spcPct val="107000"/>
                        </a:lnSpc>
                        <a:spcAft>
                          <a:spcPts val="0"/>
                        </a:spcAft>
                      </a:pPr>
                      <a:r>
                        <a:rPr lang="en-GB" sz="1800" b="1" dirty="0">
                          <a:solidFill>
                            <a:schemeClr val="tx1"/>
                          </a:solidFill>
                          <a:effectLst/>
                        </a:rPr>
                        <a:t>Characters/Audience/Relationships</a:t>
                      </a:r>
                    </a:p>
                    <a:p>
                      <a:pPr algn="l">
                        <a:lnSpc>
                          <a:spcPct val="107000"/>
                        </a:lnSpc>
                        <a:spcAft>
                          <a:spcPts val="0"/>
                        </a:spcAft>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will help the audience understand Romeo’s character </a:t>
                      </a: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because</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seems so confused by his strong feelings of love. Love is supposed to make you joyful but his rejection by Rosaline means that love makes Romeo feel pain. The </a:t>
                      </a:r>
                      <a:r>
                        <a:rPr lang="en-GB" sz="2000" b="1"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oxymorons</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 that confusion that is in Romeo’s mind.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audience might also </a:t>
                      </a: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negative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 that Rosaline has on Romeo </a:t>
                      </a: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because</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is acting like a courtly lover and he does not sound that sincere. Although the </a:t>
                      </a:r>
                      <a:r>
                        <a:rPr lang="en-GB" sz="2000" b="1"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oxymorons</a:t>
                      </a:r>
                      <a:r>
                        <a:rPr lang="en-GB"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uses sounds clever, the audience will realise that he is just acting like a typical courtly lover and his feelings are not that sincere.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898722"/>
                  </a:ext>
                </a:extLst>
              </a:tr>
            </a:tbl>
          </a:graphicData>
        </a:graphic>
      </p:graphicFrame>
      <p:pic>
        <p:nvPicPr>
          <p:cNvPr id="5" name="Picture 4">
            <a:extLst>
              <a:ext uri="{FF2B5EF4-FFF2-40B4-BE49-F238E27FC236}">
                <a16:creationId xmlns:a16="http://schemas.microsoft.com/office/drawing/2014/main" id="{F61CE90B-2D35-47FD-8AD5-05FBBD7C204A}"/>
              </a:ext>
            </a:extLst>
          </p:cNvPr>
          <p:cNvPicPr>
            <a:picLocks noChangeAspect="1"/>
          </p:cNvPicPr>
          <p:nvPr/>
        </p:nvPicPr>
        <p:blipFill>
          <a:blip r:embed="rId2"/>
          <a:stretch>
            <a:fillRect/>
          </a:stretch>
        </p:blipFill>
        <p:spPr>
          <a:xfrm>
            <a:off x="600575" y="4338937"/>
            <a:ext cx="1928117" cy="585997"/>
          </a:xfrm>
          <a:prstGeom prst="rect">
            <a:avLst/>
          </a:prstGeom>
        </p:spPr>
      </p:pic>
      <p:pic>
        <p:nvPicPr>
          <p:cNvPr id="6" name="Picture 5">
            <a:extLst>
              <a:ext uri="{FF2B5EF4-FFF2-40B4-BE49-F238E27FC236}">
                <a16:creationId xmlns:a16="http://schemas.microsoft.com/office/drawing/2014/main" id="{1A1C8BEE-2922-4E62-BDA8-CD10CE5D9183}"/>
              </a:ext>
            </a:extLst>
          </p:cNvPr>
          <p:cNvPicPr>
            <a:picLocks noChangeAspect="1"/>
          </p:cNvPicPr>
          <p:nvPr/>
        </p:nvPicPr>
        <p:blipFill>
          <a:blip r:embed="rId3"/>
          <a:stretch>
            <a:fillRect/>
          </a:stretch>
        </p:blipFill>
        <p:spPr>
          <a:xfrm>
            <a:off x="2430968" y="1308918"/>
            <a:ext cx="814038" cy="651879"/>
          </a:xfrm>
          <a:prstGeom prst="rect">
            <a:avLst/>
          </a:prstGeom>
        </p:spPr>
      </p:pic>
      <p:pic>
        <p:nvPicPr>
          <p:cNvPr id="7" name="Picture 6">
            <a:extLst>
              <a:ext uri="{FF2B5EF4-FFF2-40B4-BE49-F238E27FC236}">
                <a16:creationId xmlns:a16="http://schemas.microsoft.com/office/drawing/2014/main" id="{A012DAD8-863E-478B-8801-0CFDF6003685}"/>
              </a:ext>
            </a:extLst>
          </p:cNvPr>
          <p:cNvPicPr>
            <a:picLocks noChangeAspect="1"/>
          </p:cNvPicPr>
          <p:nvPr/>
        </p:nvPicPr>
        <p:blipFill>
          <a:blip r:embed="rId3"/>
          <a:stretch>
            <a:fillRect/>
          </a:stretch>
        </p:blipFill>
        <p:spPr>
          <a:xfrm>
            <a:off x="2960650" y="2764213"/>
            <a:ext cx="568711" cy="455423"/>
          </a:xfrm>
          <a:prstGeom prst="rect">
            <a:avLst/>
          </a:prstGeom>
        </p:spPr>
      </p:pic>
    </p:spTree>
    <p:extLst>
      <p:ext uri="{BB962C8B-B14F-4D97-AF65-F5344CB8AC3E}">
        <p14:creationId xmlns:p14="http://schemas.microsoft.com/office/powerpoint/2010/main" val="3492795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Act 1 Scene 1</a:t>
            </a:r>
          </a:p>
        </p:txBody>
      </p:sp>
      <p:sp>
        <p:nvSpPr>
          <p:cNvPr id="3" name="Content Placeholder 2"/>
          <p:cNvSpPr>
            <a:spLocks noGrp="1"/>
          </p:cNvSpPr>
          <p:nvPr>
            <p:ph idx="1"/>
          </p:nvPr>
        </p:nvSpPr>
        <p:spPr/>
        <p:txBody>
          <a:bodyPr/>
          <a:lstStyle/>
          <a:p>
            <a:r>
              <a:rPr lang="en-GB" dirty="0"/>
              <a:t>L.O.: To learn how Lord Montague is concerned about his son.</a:t>
            </a:r>
          </a:p>
          <a:p>
            <a:endParaRPr lang="en-GB" dirty="0"/>
          </a:p>
          <a:p>
            <a:r>
              <a:rPr lang="en-GB" dirty="0"/>
              <a:t>Starter:</a:t>
            </a:r>
          </a:p>
          <a:p>
            <a:r>
              <a:rPr lang="en-GB" dirty="0"/>
              <a:t>List two phrases from the prologue that talk about love.</a:t>
            </a:r>
          </a:p>
        </p:txBody>
      </p:sp>
    </p:spTree>
    <p:extLst>
      <p:ext uri="{BB962C8B-B14F-4D97-AF65-F5344CB8AC3E}">
        <p14:creationId xmlns:p14="http://schemas.microsoft.com/office/powerpoint/2010/main" val="414904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DAAF4E8-5AC7-41E9-859F-68E16323B85E}"/>
              </a:ext>
            </a:extLst>
          </p:cNvPr>
          <p:cNvSpPr>
            <a:spLocks noGrp="1"/>
          </p:cNvSpPr>
          <p:nvPr>
            <p:ph type="title"/>
          </p:nvPr>
        </p:nvSpPr>
        <p:spPr/>
        <p:txBody>
          <a:bodyPr/>
          <a:lstStyle/>
          <a:p>
            <a:r>
              <a:rPr lang="en-GB" altLang="en-US" sz="3200" u="sng" dirty="0" smtClean="0"/>
              <a:t>Act 1 Scene 5: Romeo </a:t>
            </a:r>
            <a:r>
              <a:rPr lang="en-GB" altLang="en-US" sz="3200" u="sng" dirty="0"/>
              <a:t>and Juliet’s First Conversation</a:t>
            </a:r>
          </a:p>
        </p:txBody>
      </p:sp>
      <p:sp>
        <p:nvSpPr>
          <p:cNvPr id="4099" name="Content Placeholder 2">
            <a:extLst>
              <a:ext uri="{FF2B5EF4-FFF2-40B4-BE49-F238E27FC236}">
                <a16:creationId xmlns:a16="http://schemas.microsoft.com/office/drawing/2014/main" id="{6E0C4ABA-A6D8-4881-84E5-28201A408316}"/>
              </a:ext>
            </a:extLst>
          </p:cNvPr>
          <p:cNvSpPr>
            <a:spLocks noGrp="1"/>
          </p:cNvSpPr>
          <p:nvPr>
            <p:ph idx="1"/>
          </p:nvPr>
        </p:nvSpPr>
        <p:spPr>
          <a:xfrm>
            <a:off x="1703389" y="1600201"/>
            <a:ext cx="8713787" cy="4525963"/>
          </a:xfrm>
        </p:spPr>
        <p:txBody>
          <a:bodyPr/>
          <a:lstStyle/>
          <a:p>
            <a:r>
              <a:rPr lang="en-GB" altLang="en-US" dirty="0"/>
              <a:t>L.O.: To learn how Shakespeare shows that Romeo and Juliet were meant for each other. </a:t>
            </a:r>
          </a:p>
          <a:p>
            <a:endParaRPr lang="en-GB" altLang="en-US" dirty="0"/>
          </a:p>
          <a:p>
            <a:pPr marL="0" indent="0">
              <a:buNone/>
            </a:pPr>
            <a:r>
              <a:rPr lang="en-GB" altLang="en-US" dirty="0"/>
              <a:t/>
            </a:r>
            <a:br>
              <a:rPr lang="en-GB" altLang="en-US" dirty="0"/>
            </a:br>
            <a:endParaRPr lang="en-GB"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0FD6D080-2FBD-4CAA-BDF0-BD1480FABAD0}"/>
              </a:ext>
            </a:extLst>
          </p:cNvPr>
          <p:cNvSpPr>
            <a:spLocks noGrp="1"/>
          </p:cNvSpPr>
          <p:nvPr>
            <p:ph idx="1"/>
          </p:nvPr>
        </p:nvSpPr>
        <p:spPr>
          <a:xfrm>
            <a:off x="1774826" y="188914"/>
            <a:ext cx="8785225" cy="3527425"/>
          </a:xfrm>
        </p:spPr>
        <p:txBody>
          <a:bodyPr/>
          <a:lstStyle/>
          <a:p>
            <a:endParaRPr lang="en-GB" altLang="en-US" dirty="0"/>
          </a:p>
          <a:p>
            <a:r>
              <a:rPr lang="en-GB" altLang="en-US" dirty="0"/>
              <a:t>Romeo and Juliet are finishing each other’s sentences the first time they meet. Their first conversation makes a perfect sonnet. </a:t>
            </a:r>
          </a:p>
        </p:txBody>
      </p:sp>
      <p:sp>
        <p:nvSpPr>
          <p:cNvPr id="4" name="Speech Bubble: Oval 3">
            <a:extLst>
              <a:ext uri="{FF2B5EF4-FFF2-40B4-BE49-F238E27FC236}">
                <a16:creationId xmlns:a16="http://schemas.microsoft.com/office/drawing/2014/main" id="{5B570962-7AF0-4845-9285-DECD90D6885D}"/>
              </a:ext>
            </a:extLst>
          </p:cNvPr>
          <p:cNvSpPr/>
          <p:nvPr/>
        </p:nvSpPr>
        <p:spPr>
          <a:xfrm>
            <a:off x="6127751" y="3709989"/>
            <a:ext cx="3527425" cy="1728787"/>
          </a:xfrm>
          <a:prstGeom prst="wedgeEllipseCallout">
            <a:avLst>
              <a:gd name="adj1" fmla="val 51601"/>
              <a:gd name="adj2" fmla="val 7341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This conversation makes Romeo and Juliet seem…</a:t>
            </a:r>
          </a:p>
        </p:txBody>
      </p:sp>
      <p:sp>
        <p:nvSpPr>
          <p:cNvPr id="5" name="Speech Bubble: Oval 4">
            <a:extLst>
              <a:ext uri="{FF2B5EF4-FFF2-40B4-BE49-F238E27FC236}">
                <a16:creationId xmlns:a16="http://schemas.microsoft.com/office/drawing/2014/main" id="{82621D8E-0DD9-4B3D-B804-B6B1907C6275}"/>
              </a:ext>
            </a:extLst>
          </p:cNvPr>
          <p:cNvSpPr/>
          <p:nvPr/>
        </p:nvSpPr>
        <p:spPr>
          <a:xfrm>
            <a:off x="2187576" y="3860800"/>
            <a:ext cx="3527425" cy="1728788"/>
          </a:xfrm>
          <a:prstGeom prst="wedgeEllipseCallout">
            <a:avLst>
              <a:gd name="adj1" fmla="val -45662"/>
              <a:gd name="adj2" fmla="val 8582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audience might realise that Romeo and Juliet 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D5EA8EF0-019B-4FA6-AC95-B9FC40215ECB}"/>
              </a:ext>
            </a:extLst>
          </p:cNvPr>
          <p:cNvSpPr>
            <a:spLocks noGrp="1"/>
          </p:cNvSpPr>
          <p:nvPr>
            <p:ph idx="1"/>
          </p:nvPr>
        </p:nvSpPr>
        <p:spPr>
          <a:xfrm>
            <a:off x="1652588" y="-14288"/>
            <a:ext cx="3795712" cy="5891213"/>
          </a:xfrm>
        </p:spPr>
        <p:txBody>
          <a:bodyPr>
            <a:normAutofit fontScale="92500" lnSpcReduction="20000"/>
          </a:bodyPr>
          <a:lstStyle/>
          <a:p>
            <a:pPr eaLnBrk="1" hangingPunct="1"/>
            <a:r>
              <a:rPr lang="en-SG" altLang="en-US" sz="1200"/>
              <a:t>ROMEO [To JULIET]</a:t>
            </a:r>
          </a:p>
          <a:p>
            <a:pPr eaLnBrk="1" hangingPunct="1"/>
            <a:r>
              <a:rPr lang="en-SG" altLang="en-US" sz="1200"/>
              <a:t>If I profane with my unworthiest hand</a:t>
            </a:r>
            <a:br>
              <a:rPr lang="en-SG" altLang="en-US" sz="1200"/>
            </a:br>
            <a:r>
              <a:rPr lang="en-SG" altLang="en-US" sz="1200"/>
              <a:t>This holy shrine, the gentle sin is this:</a:t>
            </a:r>
            <a:br>
              <a:rPr lang="en-SG" altLang="en-US" sz="1200"/>
            </a:br>
            <a:r>
              <a:rPr lang="en-SG" altLang="en-US" sz="1200"/>
              <a:t>My lips, two blushing pilgrims, ready stand</a:t>
            </a:r>
            <a:br>
              <a:rPr lang="en-SG" altLang="en-US" sz="1200"/>
            </a:br>
            <a:r>
              <a:rPr lang="en-SG" altLang="en-US" sz="1200"/>
              <a:t>To smooth that rough touch with a tender kiss.</a:t>
            </a:r>
          </a:p>
          <a:p>
            <a:pPr eaLnBrk="1" hangingPunct="1"/>
            <a:endParaRPr lang="en-SG" altLang="en-US" sz="1200"/>
          </a:p>
          <a:p>
            <a:pPr eaLnBrk="1" hangingPunct="1"/>
            <a:r>
              <a:rPr lang="en-SG" altLang="en-US" sz="1200"/>
              <a:t>JULIET</a:t>
            </a:r>
          </a:p>
          <a:p>
            <a:pPr eaLnBrk="1" hangingPunct="1"/>
            <a:r>
              <a:rPr lang="en-SG" altLang="en-US" sz="1200"/>
              <a:t>Good pilgrim, you do wrong your hand too much,</a:t>
            </a:r>
            <a:br>
              <a:rPr lang="en-SG" altLang="en-US" sz="1200"/>
            </a:br>
            <a:r>
              <a:rPr lang="en-SG" altLang="en-US" sz="1200"/>
              <a:t>Which mannerly devotion shows in this;</a:t>
            </a:r>
            <a:br>
              <a:rPr lang="en-SG" altLang="en-US" sz="1200"/>
            </a:br>
            <a:r>
              <a:rPr lang="en-SG" altLang="en-US" sz="1200"/>
              <a:t>For saints have hands that pilgrims’ hands do touch,</a:t>
            </a:r>
            <a:br>
              <a:rPr lang="en-SG" altLang="en-US" sz="1200"/>
            </a:br>
            <a:r>
              <a:rPr lang="en-SG" altLang="en-US" sz="1200"/>
              <a:t>And palm to palm is holy palmers’ kiss.</a:t>
            </a:r>
          </a:p>
          <a:p>
            <a:pPr eaLnBrk="1" hangingPunct="1"/>
            <a:endParaRPr lang="en-SG" altLang="en-US" sz="1200"/>
          </a:p>
          <a:p>
            <a:pPr eaLnBrk="1" hangingPunct="1"/>
            <a:r>
              <a:rPr lang="en-SG" altLang="en-US" sz="1200"/>
              <a:t>ROMEO</a:t>
            </a:r>
          </a:p>
          <a:p>
            <a:pPr eaLnBrk="1" hangingPunct="1"/>
            <a:r>
              <a:rPr lang="en-SG" altLang="en-US" sz="1200"/>
              <a:t>Have not saints lips, and holy palmers too?</a:t>
            </a:r>
          </a:p>
          <a:p>
            <a:pPr eaLnBrk="1" hangingPunct="1"/>
            <a:endParaRPr lang="en-SG" altLang="en-US" sz="1200"/>
          </a:p>
          <a:p>
            <a:pPr eaLnBrk="1" hangingPunct="1"/>
            <a:r>
              <a:rPr lang="en-SG" altLang="en-US" sz="1200"/>
              <a:t>JULIET</a:t>
            </a:r>
          </a:p>
          <a:p>
            <a:pPr eaLnBrk="1" hangingPunct="1"/>
            <a:r>
              <a:rPr lang="en-SG" altLang="en-US" sz="1200"/>
              <a:t>Ay, pilgrim, lips that they must use in prayer.</a:t>
            </a:r>
          </a:p>
          <a:p>
            <a:pPr eaLnBrk="1" hangingPunct="1"/>
            <a:endParaRPr lang="en-SG" altLang="en-US" sz="1200"/>
          </a:p>
          <a:p>
            <a:pPr eaLnBrk="1" hangingPunct="1"/>
            <a:r>
              <a:rPr lang="en-SG" altLang="en-US" sz="1200"/>
              <a:t>ROMEO</a:t>
            </a:r>
          </a:p>
          <a:p>
            <a:pPr eaLnBrk="1" hangingPunct="1"/>
            <a:r>
              <a:rPr lang="en-SG" altLang="en-US" sz="1200"/>
              <a:t>O, then, dear saint, let lips do what hands do;</a:t>
            </a:r>
            <a:br>
              <a:rPr lang="en-SG" altLang="en-US" sz="1200"/>
            </a:br>
            <a:r>
              <a:rPr lang="en-SG" altLang="en-US" sz="1200"/>
              <a:t>They pray, grant thou, lest faith turn to despair.</a:t>
            </a:r>
          </a:p>
          <a:p>
            <a:pPr eaLnBrk="1" hangingPunct="1"/>
            <a:endParaRPr lang="en-SG" altLang="en-US" sz="1200"/>
          </a:p>
          <a:p>
            <a:pPr eaLnBrk="1" hangingPunct="1"/>
            <a:r>
              <a:rPr lang="en-SG" altLang="en-US" sz="1200"/>
              <a:t>JULIET</a:t>
            </a:r>
          </a:p>
          <a:p>
            <a:pPr eaLnBrk="1" hangingPunct="1"/>
            <a:r>
              <a:rPr lang="en-SG" altLang="en-US" sz="1200"/>
              <a:t>Saints do not move, though grant for prayers’ sake.</a:t>
            </a:r>
          </a:p>
          <a:p>
            <a:pPr eaLnBrk="1" hangingPunct="1"/>
            <a:endParaRPr lang="en-SG" altLang="en-US" sz="1200"/>
          </a:p>
          <a:p>
            <a:pPr eaLnBrk="1" hangingPunct="1"/>
            <a:r>
              <a:rPr lang="en-SG" altLang="en-US" sz="1200"/>
              <a:t>ROMEO</a:t>
            </a:r>
          </a:p>
          <a:p>
            <a:pPr eaLnBrk="1" hangingPunct="1"/>
            <a:r>
              <a:rPr lang="en-SG" altLang="en-US" sz="1200"/>
              <a:t>Then move not, while my prayer’s effect I take.</a:t>
            </a:r>
          </a:p>
        </p:txBody>
      </p:sp>
      <p:sp>
        <p:nvSpPr>
          <p:cNvPr id="12291" name="TextBox 1">
            <a:extLst>
              <a:ext uri="{FF2B5EF4-FFF2-40B4-BE49-F238E27FC236}">
                <a16:creationId xmlns:a16="http://schemas.microsoft.com/office/drawing/2014/main" id="{01772010-CBC5-4A2B-84EC-E7BAB6699C23}"/>
              </a:ext>
            </a:extLst>
          </p:cNvPr>
          <p:cNvSpPr txBox="1">
            <a:spLocks noChangeArrowheads="1"/>
          </p:cNvSpPr>
          <p:nvPr/>
        </p:nvSpPr>
        <p:spPr bwMode="auto">
          <a:xfrm>
            <a:off x="5591175" y="163514"/>
            <a:ext cx="4897438" cy="13223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solidFill>
                  <a:srgbClr val="FF0000"/>
                </a:solidFill>
                <a:latin typeface="Arial" panose="020B0604020202020204" pitchFamily="34" charset="0"/>
              </a:rPr>
              <a:t>Romeo calls Juliet a holy shrine.</a:t>
            </a:r>
          </a:p>
          <a:p>
            <a:pPr eaLnBrk="1" hangingPunct="1">
              <a:spcBef>
                <a:spcPct val="0"/>
              </a:spcBef>
              <a:buFontTx/>
              <a:buNone/>
            </a:pPr>
            <a:endParaRPr lang="en-GB" altLang="en-US" sz="1600">
              <a:solidFill>
                <a:srgbClr val="FF0000"/>
              </a:solidFill>
              <a:latin typeface="Arial" panose="020B0604020202020204" pitchFamily="34" charset="0"/>
            </a:endParaRPr>
          </a:p>
          <a:p>
            <a:pPr eaLnBrk="1" hangingPunct="1">
              <a:spcBef>
                <a:spcPct val="0"/>
              </a:spcBef>
              <a:buFontTx/>
              <a:buNone/>
            </a:pPr>
            <a:r>
              <a:rPr lang="en-GB" altLang="en-US" sz="1600">
                <a:solidFill>
                  <a:srgbClr val="FF0000"/>
                </a:solidFill>
                <a:latin typeface="Arial" panose="020B0604020202020204" pitchFamily="34" charset="0"/>
              </a:rPr>
              <a:t>This makes it seem like Romeo is worshipping Juliet.</a:t>
            </a:r>
          </a:p>
          <a:p>
            <a:pPr eaLnBrk="1" hangingPunct="1">
              <a:spcBef>
                <a:spcPct val="0"/>
              </a:spcBef>
              <a:buFontTx/>
              <a:buNone/>
            </a:pPr>
            <a:endParaRPr lang="en-GB" altLang="en-US" sz="1600">
              <a:solidFill>
                <a:srgbClr val="FF0000"/>
              </a:solidFill>
              <a:latin typeface="Arial" panose="020B0604020202020204" pitchFamily="34" charset="0"/>
            </a:endParaRPr>
          </a:p>
        </p:txBody>
      </p:sp>
      <p:sp>
        <p:nvSpPr>
          <p:cNvPr id="12292" name="TextBox 1">
            <a:extLst>
              <a:ext uri="{FF2B5EF4-FFF2-40B4-BE49-F238E27FC236}">
                <a16:creationId xmlns:a16="http://schemas.microsoft.com/office/drawing/2014/main" id="{54F72025-F208-4B9B-B1B1-CB8F735CB922}"/>
              </a:ext>
            </a:extLst>
          </p:cNvPr>
          <p:cNvSpPr txBox="1">
            <a:spLocks noChangeArrowheads="1"/>
          </p:cNvSpPr>
          <p:nvPr/>
        </p:nvSpPr>
        <p:spPr bwMode="auto">
          <a:xfrm>
            <a:off x="5916613" y="4868863"/>
            <a:ext cx="4248150" cy="831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solidFill>
                  <a:srgbClr val="FF0000"/>
                </a:solidFill>
                <a:latin typeface="Arial" panose="020B0604020202020204" pitchFamily="34" charset="0"/>
              </a:rPr>
              <a:t>Romeo calls his kiss a prayer. </a:t>
            </a:r>
          </a:p>
          <a:p>
            <a:pPr eaLnBrk="1" hangingPunct="1">
              <a:spcBef>
                <a:spcPct val="0"/>
              </a:spcBef>
              <a:buFontTx/>
              <a:buNone/>
            </a:pPr>
            <a:endParaRPr lang="en-GB" altLang="en-US" sz="1600">
              <a:solidFill>
                <a:srgbClr val="FF0000"/>
              </a:solidFill>
              <a:latin typeface="Arial" panose="020B0604020202020204" pitchFamily="34" charset="0"/>
            </a:endParaRPr>
          </a:p>
          <a:p>
            <a:pPr eaLnBrk="1" hangingPunct="1">
              <a:spcBef>
                <a:spcPct val="0"/>
              </a:spcBef>
              <a:buFontTx/>
              <a:buNone/>
            </a:pPr>
            <a:r>
              <a:rPr lang="en-GB" altLang="en-US" sz="1600">
                <a:solidFill>
                  <a:srgbClr val="FF0000"/>
                </a:solidFill>
                <a:latin typeface="Arial" panose="020B0604020202020204" pitchFamily="34" charset="0"/>
              </a:rPr>
              <a:t>  </a:t>
            </a:r>
          </a:p>
        </p:txBody>
      </p:sp>
      <p:cxnSp>
        <p:nvCxnSpPr>
          <p:cNvPr id="3" name="Straight Arrow Connector 2">
            <a:extLst>
              <a:ext uri="{FF2B5EF4-FFF2-40B4-BE49-F238E27FC236}">
                <a16:creationId xmlns:a16="http://schemas.microsoft.com/office/drawing/2014/main" id="{BA919D88-F333-4F40-B89C-2BF3D9DDA1E4}"/>
              </a:ext>
            </a:extLst>
          </p:cNvPr>
          <p:cNvCxnSpPr>
            <a:cxnSpLocks/>
          </p:cNvCxnSpPr>
          <p:nvPr/>
        </p:nvCxnSpPr>
        <p:spPr>
          <a:xfrm flipH="1" flipV="1">
            <a:off x="3071814" y="549275"/>
            <a:ext cx="2376487"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DCC4C0D-00A6-4022-8AFC-CFF1D5ADD63E}"/>
              </a:ext>
            </a:extLst>
          </p:cNvPr>
          <p:cNvCxnSpPr/>
          <p:nvPr/>
        </p:nvCxnSpPr>
        <p:spPr>
          <a:xfrm flipH="1">
            <a:off x="4079875" y="5661025"/>
            <a:ext cx="1511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95" name="TextBox 1">
            <a:extLst>
              <a:ext uri="{FF2B5EF4-FFF2-40B4-BE49-F238E27FC236}">
                <a16:creationId xmlns:a16="http://schemas.microsoft.com/office/drawing/2014/main" id="{6F634EFF-3602-498C-97B1-438D9C9FE094}"/>
              </a:ext>
            </a:extLst>
          </p:cNvPr>
          <p:cNvSpPr txBox="1">
            <a:spLocks noChangeArrowheads="1"/>
          </p:cNvSpPr>
          <p:nvPr/>
        </p:nvSpPr>
        <p:spPr bwMode="auto">
          <a:xfrm>
            <a:off x="5613400" y="1628776"/>
            <a:ext cx="4897438" cy="1323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solidFill>
                  <a:srgbClr val="FF0000"/>
                </a:solidFill>
                <a:latin typeface="Arial" panose="020B0604020202020204" pitchFamily="34" charset="0"/>
              </a:rPr>
              <a:t>Juliet calls Romeo a pilgrim.</a:t>
            </a:r>
          </a:p>
          <a:p>
            <a:pPr eaLnBrk="1" hangingPunct="1">
              <a:spcBef>
                <a:spcPct val="0"/>
              </a:spcBef>
              <a:buFontTx/>
              <a:buNone/>
            </a:pPr>
            <a:endParaRPr lang="en-GB" altLang="en-US" sz="1600">
              <a:solidFill>
                <a:srgbClr val="FF0000"/>
              </a:solidFill>
              <a:latin typeface="Arial" panose="020B0604020202020204" pitchFamily="34" charset="0"/>
            </a:endParaRPr>
          </a:p>
          <a:p>
            <a:pPr eaLnBrk="1" hangingPunct="1">
              <a:spcBef>
                <a:spcPct val="0"/>
              </a:spcBef>
              <a:buFontTx/>
              <a:buNone/>
            </a:pPr>
            <a:r>
              <a:rPr lang="en-GB" altLang="en-US" sz="1600">
                <a:solidFill>
                  <a:srgbClr val="FF0000"/>
                </a:solidFill>
                <a:latin typeface="Arial" panose="020B0604020202020204" pitchFamily="34" charset="0"/>
              </a:rPr>
              <a:t>This shows that Juliet is also using religious language like Romeo and is flirting along with him. </a:t>
            </a:r>
          </a:p>
          <a:p>
            <a:pPr eaLnBrk="1" hangingPunct="1">
              <a:spcBef>
                <a:spcPct val="0"/>
              </a:spcBef>
              <a:buFontTx/>
              <a:buNone/>
            </a:pPr>
            <a:endParaRPr lang="en-GB" altLang="en-US" sz="1600">
              <a:solidFill>
                <a:srgbClr val="FF0000"/>
              </a:solidFill>
              <a:latin typeface="Arial" panose="020B0604020202020204" pitchFamily="34" charset="0"/>
            </a:endParaRPr>
          </a:p>
        </p:txBody>
      </p:sp>
      <p:cxnSp>
        <p:nvCxnSpPr>
          <p:cNvPr id="13" name="Straight Arrow Connector 12">
            <a:extLst>
              <a:ext uri="{FF2B5EF4-FFF2-40B4-BE49-F238E27FC236}">
                <a16:creationId xmlns:a16="http://schemas.microsoft.com/office/drawing/2014/main" id="{23709BB0-830D-4A29-BE1F-92983E8419E9}"/>
              </a:ext>
            </a:extLst>
          </p:cNvPr>
          <p:cNvCxnSpPr>
            <a:cxnSpLocks/>
          </p:cNvCxnSpPr>
          <p:nvPr/>
        </p:nvCxnSpPr>
        <p:spPr>
          <a:xfrm flipH="1" flipV="1">
            <a:off x="2927351" y="1628776"/>
            <a:ext cx="2754313" cy="78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97" name="TextBox 8">
            <a:extLst>
              <a:ext uri="{FF2B5EF4-FFF2-40B4-BE49-F238E27FC236}">
                <a16:creationId xmlns:a16="http://schemas.microsoft.com/office/drawing/2014/main" id="{37EC2517-8D39-4875-BFC1-A6B5820BB1FB}"/>
              </a:ext>
            </a:extLst>
          </p:cNvPr>
          <p:cNvSpPr txBox="1">
            <a:spLocks noChangeArrowheads="1"/>
          </p:cNvSpPr>
          <p:nvPr/>
        </p:nvSpPr>
        <p:spPr bwMode="auto">
          <a:xfrm>
            <a:off x="1652589" y="5876925"/>
            <a:ext cx="8886825"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a:solidFill>
                  <a:srgbClr val="FF0000"/>
                </a:solidFill>
                <a:latin typeface="Arial" panose="020B0604020202020204" pitchFamily="34" charset="0"/>
              </a:rPr>
              <a:t>Romeo and Juliet speak in a perfect sonnet.</a:t>
            </a:r>
          </a:p>
          <a:p>
            <a:pPr>
              <a:spcBef>
                <a:spcPct val="0"/>
              </a:spcBef>
              <a:buFontTx/>
              <a:buNone/>
            </a:pPr>
            <a:endParaRPr lang="en-GB" altLang="en-US" sz="1600">
              <a:solidFill>
                <a:srgbClr val="FF0000"/>
              </a:solidFill>
              <a:latin typeface="Arial" panose="020B0604020202020204" pitchFamily="34" charset="0"/>
            </a:endParaRPr>
          </a:p>
          <a:p>
            <a:pPr>
              <a:spcBef>
                <a:spcPct val="0"/>
              </a:spcBef>
              <a:buFontTx/>
              <a:buNone/>
            </a:pPr>
            <a:r>
              <a:rPr lang="en-GB" altLang="en-US" sz="1600">
                <a:solidFill>
                  <a:srgbClr val="FF0000"/>
                </a:solidFill>
                <a:latin typeface="Arial" panose="020B0604020202020204" pitchFamily="34" charset="0"/>
              </a:rPr>
              <a:t>This makes them seem like they are made for each other because their words match perfectly.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Act 2 Scene 2</a:t>
            </a:r>
            <a:endParaRPr lang="en-GB" u="sng" dirty="0"/>
          </a:p>
        </p:txBody>
      </p:sp>
      <p:sp>
        <p:nvSpPr>
          <p:cNvPr id="3" name="Content Placeholder 2"/>
          <p:cNvSpPr>
            <a:spLocks noGrp="1"/>
          </p:cNvSpPr>
          <p:nvPr>
            <p:ph idx="1"/>
          </p:nvPr>
        </p:nvSpPr>
        <p:spPr/>
        <p:txBody>
          <a:bodyPr/>
          <a:lstStyle/>
          <a:p>
            <a:r>
              <a:rPr lang="en-GB" dirty="0" smtClean="0"/>
              <a:t>L.O.: To analyse the relationship between Romeo and Juliet in this scene. </a:t>
            </a:r>
            <a:endParaRPr lang="en-GB" dirty="0"/>
          </a:p>
        </p:txBody>
      </p:sp>
    </p:spTree>
    <p:extLst>
      <p:ext uri="{BB962C8B-B14F-4D97-AF65-F5344CB8AC3E}">
        <p14:creationId xmlns:p14="http://schemas.microsoft.com/office/powerpoint/2010/main" val="4086619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0151" y="80468"/>
            <a:ext cx="7063609" cy="5721499"/>
          </a:xfrm>
          <a:ln>
            <a:solidFill>
              <a:schemeClr val="tx1"/>
            </a:solidFill>
          </a:ln>
        </p:spPr>
        <p:txBody>
          <a:bodyPr>
            <a:normAutofit lnSpcReduction="10000"/>
          </a:bodyPr>
          <a:lstStyle/>
          <a:p>
            <a:r>
              <a:rPr lang="en-GB" sz="2400" dirty="0"/>
              <a:t>But, soft! what light through yonder window breaks?</a:t>
            </a:r>
            <a:br>
              <a:rPr lang="en-GB" sz="2400" dirty="0"/>
            </a:br>
            <a:r>
              <a:rPr lang="en-GB" sz="2400" dirty="0"/>
              <a:t>It is the east, and Juliet is the sun.</a:t>
            </a:r>
            <a:br>
              <a:rPr lang="en-GB" sz="2400" dirty="0"/>
            </a:br>
            <a:endParaRPr lang="en-GB" sz="2400" dirty="0"/>
          </a:p>
          <a:p>
            <a:endParaRPr lang="en-GB" sz="2400" dirty="0" smtClean="0"/>
          </a:p>
          <a:p>
            <a:endParaRPr lang="en-GB" sz="2400" dirty="0"/>
          </a:p>
          <a:p>
            <a:r>
              <a:rPr lang="en-GB" sz="2400" dirty="0"/>
              <a:t>Two of the fairest stars in all the heaven,</a:t>
            </a:r>
            <a:br>
              <a:rPr lang="en-GB" sz="2400" dirty="0"/>
            </a:br>
            <a:r>
              <a:rPr lang="en-GB" sz="2400" dirty="0"/>
              <a:t>Having some business, do entreat her eyes</a:t>
            </a:r>
            <a:br>
              <a:rPr lang="en-GB" sz="2400" dirty="0"/>
            </a:br>
            <a:r>
              <a:rPr lang="en-GB" sz="2400" dirty="0"/>
              <a:t>To twinkle in their spheres till they return.</a:t>
            </a:r>
            <a:br>
              <a:rPr lang="en-GB" sz="2400" dirty="0"/>
            </a:br>
            <a:r>
              <a:rPr lang="en-GB" sz="2400" dirty="0"/>
              <a:t>What if her eyes were there, they in her head?</a:t>
            </a:r>
            <a:br>
              <a:rPr lang="en-GB" sz="2400" dirty="0"/>
            </a:br>
            <a:r>
              <a:rPr lang="en-GB" sz="2400" dirty="0"/>
              <a:t>The brightness of her cheek would shame those stars,</a:t>
            </a:r>
            <a:br>
              <a:rPr lang="en-GB" sz="2400" dirty="0"/>
            </a:br>
            <a:r>
              <a:rPr lang="en-GB" sz="2400" dirty="0"/>
              <a:t>As daylight doth a lamp; her eyes in heaven</a:t>
            </a:r>
            <a:br>
              <a:rPr lang="en-GB" sz="2400" dirty="0"/>
            </a:br>
            <a:r>
              <a:rPr lang="en-GB" sz="2400" dirty="0"/>
              <a:t>Would through the airy region stream so bright</a:t>
            </a:r>
            <a:br>
              <a:rPr lang="en-GB" sz="2400" dirty="0"/>
            </a:br>
            <a:r>
              <a:rPr lang="en-GB" sz="2400" dirty="0"/>
              <a:t>That birds would sing and think it were not night.</a:t>
            </a:r>
            <a:br>
              <a:rPr lang="en-GB" sz="2400" dirty="0"/>
            </a:br>
            <a:r>
              <a:rPr lang="en-GB" sz="2400" dirty="0"/>
              <a:t>See, how she leans her cheek upon her hand!</a:t>
            </a:r>
            <a:br>
              <a:rPr lang="en-GB" sz="2400" dirty="0"/>
            </a:br>
            <a:r>
              <a:rPr lang="en-GB" sz="2400" dirty="0"/>
              <a:t>O, that I were a glove upon that hand,</a:t>
            </a:r>
            <a:br>
              <a:rPr lang="en-GB" sz="2400" dirty="0"/>
            </a:br>
            <a:r>
              <a:rPr lang="en-GB" sz="2400" dirty="0"/>
              <a:t>That I might touch that cheek!</a:t>
            </a:r>
          </a:p>
        </p:txBody>
      </p:sp>
      <p:sp>
        <p:nvSpPr>
          <p:cNvPr id="3" name="Oval Callout 2"/>
          <p:cNvSpPr/>
          <p:nvPr/>
        </p:nvSpPr>
        <p:spPr>
          <a:xfrm>
            <a:off x="7664334" y="98203"/>
            <a:ext cx="2294313" cy="1064029"/>
          </a:xfrm>
          <a:prstGeom prst="wedgeEllipseCallout">
            <a:avLst>
              <a:gd name="adj1" fmla="val 68102"/>
              <a:gd name="adj2" fmla="val 455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Juliet is so bright she is like the sun.</a:t>
            </a:r>
            <a:endParaRPr lang="en-GB" dirty="0">
              <a:solidFill>
                <a:srgbClr val="FF0000"/>
              </a:solidFill>
            </a:endParaRPr>
          </a:p>
        </p:txBody>
      </p:sp>
      <p:sp>
        <p:nvSpPr>
          <p:cNvPr id="6" name="Oval Callout 5"/>
          <p:cNvSpPr/>
          <p:nvPr/>
        </p:nvSpPr>
        <p:spPr>
          <a:xfrm>
            <a:off x="7473143" y="1878676"/>
            <a:ext cx="4718858" cy="3167149"/>
          </a:xfrm>
          <a:prstGeom prst="wedgeEllipseCallout">
            <a:avLst>
              <a:gd name="adj1" fmla="val 20544"/>
              <a:gd name="adj2" fmla="val 686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rgbClr val="FF0000"/>
                </a:solidFill>
              </a:rPr>
              <a:t>*The stars are asking Juliet’s eyes to twinkle for them because the are so bright.</a:t>
            </a:r>
          </a:p>
          <a:p>
            <a:endParaRPr lang="en-GB" sz="1600" dirty="0" smtClean="0">
              <a:solidFill>
                <a:srgbClr val="FF0000"/>
              </a:solidFill>
            </a:endParaRPr>
          </a:p>
          <a:p>
            <a:r>
              <a:rPr lang="en-GB" sz="1600" dirty="0" smtClean="0">
                <a:solidFill>
                  <a:srgbClr val="FF0000"/>
                </a:solidFill>
              </a:rPr>
              <a:t>*Juliet’s eyes are so bright they would make the stars feel ashamed and the birds would think it is daytime.</a:t>
            </a:r>
          </a:p>
          <a:p>
            <a:endParaRPr lang="en-GB" sz="1600" dirty="0" smtClean="0">
              <a:solidFill>
                <a:srgbClr val="FF0000"/>
              </a:solidFill>
            </a:endParaRPr>
          </a:p>
          <a:p>
            <a:r>
              <a:rPr lang="en-GB" sz="1600" dirty="0" smtClean="0">
                <a:solidFill>
                  <a:srgbClr val="FF0000"/>
                </a:solidFill>
              </a:rPr>
              <a:t>*I wish I were a glove on Juliet’s hand.  </a:t>
            </a:r>
          </a:p>
        </p:txBody>
      </p:sp>
      <p:pic>
        <p:nvPicPr>
          <p:cNvPr id="4" name="Picture 3"/>
          <p:cNvPicPr>
            <a:picLocks noChangeAspect="1"/>
          </p:cNvPicPr>
          <p:nvPr/>
        </p:nvPicPr>
        <p:blipFill>
          <a:blip r:embed="rId2"/>
          <a:stretch>
            <a:fillRect/>
          </a:stretch>
        </p:blipFill>
        <p:spPr>
          <a:xfrm>
            <a:off x="10412771" y="630217"/>
            <a:ext cx="1086400" cy="1055837"/>
          </a:xfrm>
          <a:prstGeom prst="rect">
            <a:avLst/>
          </a:prstGeom>
        </p:spPr>
      </p:pic>
      <p:pic>
        <p:nvPicPr>
          <p:cNvPr id="7" name="Picture 6"/>
          <p:cNvPicPr>
            <a:picLocks noChangeAspect="1"/>
          </p:cNvPicPr>
          <p:nvPr/>
        </p:nvPicPr>
        <p:blipFill>
          <a:blip r:embed="rId2"/>
          <a:stretch>
            <a:fillRect/>
          </a:stretch>
        </p:blipFill>
        <p:spPr>
          <a:xfrm>
            <a:off x="10955971" y="5156663"/>
            <a:ext cx="1086400" cy="1055837"/>
          </a:xfrm>
          <a:prstGeom prst="rect">
            <a:avLst/>
          </a:prstGeom>
        </p:spPr>
      </p:pic>
    </p:spTree>
    <p:extLst>
      <p:ext uri="{BB962C8B-B14F-4D97-AF65-F5344CB8AC3E}">
        <p14:creationId xmlns:p14="http://schemas.microsoft.com/office/powerpoint/2010/main" val="275191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18" y="868128"/>
            <a:ext cx="5179573" cy="5432463"/>
          </a:xfrm>
        </p:spPr>
        <p:txBody>
          <a:bodyPr>
            <a:normAutofit/>
          </a:bodyPr>
          <a:lstStyle/>
          <a:p>
            <a:pPr marL="0" indent="0" algn="ctr">
              <a:buNone/>
            </a:pPr>
            <a:r>
              <a:rPr lang="en-GB" sz="1800" dirty="0" smtClean="0"/>
              <a:t>Romeo</a:t>
            </a:r>
            <a:endParaRPr lang="en-GB" sz="1800" dirty="0"/>
          </a:p>
          <a:p>
            <a:r>
              <a:rPr lang="en-GB" sz="1800" dirty="0"/>
              <a:t>With love's light wings did I o'er-perch these walls;</a:t>
            </a:r>
            <a:br>
              <a:rPr lang="en-GB" sz="1800" dirty="0"/>
            </a:br>
            <a:r>
              <a:rPr lang="en-GB" sz="1800" dirty="0"/>
              <a:t>For stony limits cannot hold love out,</a:t>
            </a:r>
            <a:br>
              <a:rPr lang="en-GB" sz="1800" dirty="0"/>
            </a:br>
            <a:r>
              <a:rPr lang="en-GB" sz="1800" dirty="0"/>
              <a:t>And what love can do that dares love attempt;</a:t>
            </a:r>
            <a:br>
              <a:rPr lang="en-GB" sz="1800" dirty="0"/>
            </a:br>
            <a:r>
              <a:rPr lang="en-GB" sz="1800" dirty="0"/>
              <a:t>Therefore thy kinsmen are no let to me.</a:t>
            </a:r>
          </a:p>
          <a:p>
            <a:endParaRPr lang="en-GB" sz="1800" dirty="0" smtClean="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r>
              <a:rPr lang="en-GB" sz="1800" dirty="0"/>
              <a:t>I have night's cloak to hide me from their sight;</a:t>
            </a:r>
            <a:br>
              <a:rPr lang="en-GB" sz="1800" dirty="0"/>
            </a:br>
            <a:r>
              <a:rPr lang="en-GB" sz="1800" dirty="0"/>
              <a:t>And but thou love me, let them find me here:</a:t>
            </a:r>
            <a:br>
              <a:rPr lang="en-GB" sz="1800" dirty="0"/>
            </a:br>
            <a:r>
              <a:rPr lang="en-GB" sz="1800" dirty="0"/>
              <a:t>My life were better ended by their hate,</a:t>
            </a:r>
            <a:br>
              <a:rPr lang="en-GB" sz="1800" dirty="0"/>
            </a:br>
            <a:r>
              <a:rPr lang="en-GB" sz="1800" dirty="0"/>
              <a:t>Than death prorogued, wanting of thy love.</a:t>
            </a:r>
            <a:br>
              <a:rPr lang="en-GB" sz="1800" dirty="0"/>
            </a:br>
            <a:r>
              <a:rPr lang="en-GB" sz="1800" dirty="0"/>
              <a:t/>
            </a:r>
            <a:br>
              <a:rPr lang="en-GB" sz="1800" dirty="0"/>
            </a:br>
            <a:endParaRPr lang="en-GB" sz="1800" dirty="0"/>
          </a:p>
        </p:txBody>
      </p:sp>
      <p:sp>
        <p:nvSpPr>
          <p:cNvPr id="4" name="Content Placeholder 2"/>
          <p:cNvSpPr txBox="1">
            <a:spLocks/>
          </p:cNvSpPr>
          <p:nvPr/>
        </p:nvSpPr>
        <p:spPr>
          <a:xfrm>
            <a:off x="6208673" y="93601"/>
            <a:ext cx="5179573" cy="5305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solidFill>
                  <a:srgbClr val="FF0000"/>
                </a:solidFill>
              </a:rPr>
              <a:t>Juliet</a:t>
            </a:r>
          </a:p>
          <a:p>
            <a:r>
              <a:rPr lang="en-US" sz="1800" dirty="0">
                <a:solidFill>
                  <a:srgbClr val="FF0000"/>
                </a:solidFill>
              </a:rPr>
              <a:t>How </a:t>
            </a:r>
            <a:r>
              <a:rPr lang="en-US" sz="1800" dirty="0" err="1">
                <a:solidFill>
                  <a:srgbClr val="FF0000"/>
                </a:solidFill>
              </a:rPr>
              <a:t>camest</a:t>
            </a:r>
            <a:r>
              <a:rPr lang="en-US" sz="1800" dirty="0">
                <a:solidFill>
                  <a:srgbClr val="FF0000"/>
                </a:solidFill>
              </a:rPr>
              <a:t> thou hither, tell me, and wherefore?</a:t>
            </a:r>
            <a:br>
              <a:rPr lang="en-US" sz="1800" dirty="0">
                <a:solidFill>
                  <a:srgbClr val="FF0000"/>
                </a:solidFill>
              </a:rPr>
            </a:br>
            <a:r>
              <a:rPr lang="en-US" sz="1800" dirty="0">
                <a:solidFill>
                  <a:srgbClr val="FF0000"/>
                </a:solidFill>
              </a:rPr>
              <a:t>The orchard walls are high and hard to climb,</a:t>
            </a:r>
            <a:br>
              <a:rPr lang="en-US" sz="1800" dirty="0">
                <a:solidFill>
                  <a:srgbClr val="FF0000"/>
                </a:solidFill>
              </a:rPr>
            </a:br>
            <a:r>
              <a:rPr lang="en-US" sz="1800" dirty="0">
                <a:solidFill>
                  <a:srgbClr val="FF0000"/>
                </a:solidFill>
              </a:rPr>
              <a:t>And the place death, considering who thou art,</a:t>
            </a:r>
            <a:br>
              <a:rPr lang="en-US" sz="1800" dirty="0">
                <a:solidFill>
                  <a:srgbClr val="FF0000"/>
                </a:solidFill>
              </a:rPr>
            </a:br>
            <a:r>
              <a:rPr lang="en-US" sz="1800" dirty="0">
                <a:solidFill>
                  <a:srgbClr val="FF0000"/>
                </a:solidFill>
              </a:rPr>
              <a:t>If any of my kinsmen find thee here.</a:t>
            </a:r>
            <a:endParaRPr lang="en-GB" sz="1800" dirty="0" smtClean="0">
              <a:solidFill>
                <a:srgbClr val="FF0000"/>
              </a:solidFill>
            </a:endParaRPr>
          </a:p>
          <a:p>
            <a:pPr marL="0" indent="0">
              <a:buFont typeface="Arial" panose="020B0604020202020204" pitchFamily="34" charset="0"/>
              <a:buNone/>
            </a:pPr>
            <a:endParaRPr lang="en-GB" sz="1800" dirty="0" smtClean="0">
              <a:solidFill>
                <a:srgbClr val="FF0000"/>
              </a:solidFill>
            </a:endParaRPr>
          </a:p>
          <a:p>
            <a:pPr marL="0" indent="0">
              <a:buFont typeface="Arial" panose="020B0604020202020204" pitchFamily="34" charset="0"/>
              <a:buNone/>
            </a:pPr>
            <a:endParaRPr lang="en-GB" sz="1800" dirty="0" smtClean="0">
              <a:solidFill>
                <a:srgbClr val="FF0000"/>
              </a:solidFill>
            </a:endParaRPr>
          </a:p>
          <a:p>
            <a:pPr marL="0" indent="0">
              <a:buFont typeface="Arial" panose="020B0604020202020204" pitchFamily="34" charset="0"/>
              <a:buNone/>
            </a:pPr>
            <a:endParaRPr lang="en-GB" sz="1800" dirty="0" smtClean="0">
              <a:solidFill>
                <a:srgbClr val="FF0000"/>
              </a:solidFill>
            </a:endParaRPr>
          </a:p>
          <a:p>
            <a:pPr marL="0" indent="0">
              <a:buNone/>
            </a:pPr>
            <a:endParaRPr lang="en-US" sz="1800" dirty="0">
              <a:solidFill>
                <a:srgbClr val="FF0000"/>
              </a:solidFill>
            </a:endParaRPr>
          </a:p>
          <a:p>
            <a:r>
              <a:rPr lang="en-US" sz="1800" dirty="0">
                <a:solidFill>
                  <a:srgbClr val="FF0000"/>
                </a:solidFill>
              </a:rPr>
              <a:t>If they do see thee, they will murder thee.</a:t>
            </a:r>
            <a:r>
              <a:rPr lang="en-GB" sz="1800" dirty="0" smtClean="0">
                <a:solidFill>
                  <a:srgbClr val="FF0000"/>
                </a:solidFill>
              </a:rPr>
              <a:t/>
            </a:r>
            <a:br>
              <a:rPr lang="en-GB" sz="1800" dirty="0" smtClean="0">
                <a:solidFill>
                  <a:srgbClr val="FF0000"/>
                </a:solidFill>
              </a:rPr>
            </a:br>
            <a:r>
              <a:rPr lang="en-GB" sz="1800" dirty="0" smtClean="0">
                <a:solidFill>
                  <a:srgbClr val="FF0000"/>
                </a:solidFill>
              </a:rPr>
              <a:t/>
            </a:r>
            <a:br>
              <a:rPr lang="en-GB" sz="1800" dirty="0" smtClean="0">
                <a:solidFill>
                  <a:srgbClr val="FF0000"/>
                </a:solidFill>
              </a:rPr>
            </a:br>
            <a:endParaRPr lang="en-GB" sz="1800" dirty="0">
              <a:solidFill>
                <a:srgbClr val="FF0000"/>
              </a:solidFill>
            </a:endParaRPr>
          </a:p>
        </p:txBody>
      </p:sp>
      <p:cxnSp>
        <p:nvCxnSpPr>
          <p:cNvPr id="5" name="Straight Arrow Connector 4"/>
          <p:cNvCxnSpPr/>
          <p:nvPr/>
        </p:nvCxnSpPr>
        <p:spPr>
          <a:xfrm flipH="1">
            <a:off x="5386192" y="663879"/>
            <a:ext cx="822481" cy="4885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4787030" y="2172923"/>
            <a:ext cx="1288093" cy="8834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5246286" y="3430403"/>
            <a:ext cx="864296" cy="948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08502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B7521-0F75-4D32-A4FB-9E49A3EE0454}"/>
              </a:ext>
            </a:extLst>
          </p:cNvPr>
          <p:cNvSpPr>
            <a:spLocks noGrp="1"/>
          </p:cNvSpPr>
          <p:nvPr>
            <p:ph idx="1"/>
          </p:nvPr>
        </p:nvSpPr>
        <p:spPr>
          <a:xfrm>
            <a:off x="236667" y="408790"/>
            <a:ext cx="11747352" cy="6067313"/>
          </a:xfrm>
        </p:spPr>
        <p:txBody>
          <a:bodyPr>
            <a:normAutofit/>
          </a:bodyPr>
          <a:lstStyle/>
          <a:p>
            <a:r>
              <a:rPr lang="en-GB" dirty="0"/>
              <a:t>“But, soft! what light through yonder window breaks?</a:t>
            </a:r>
          </a:p>
          <a:p>
            <a:r>
              <a:rPr lang="en-GB" dirty="0"/>
              <a:t>It is the east, and Juliet is the sun.”</a:t>
            </a:r>
          </a:p>
          <a:p>
            <a:endParaRPr lang="en-GB" dirty="0"/>
          </a:p>
          <a:p>
            <a:r>
              <a:rPr lang="en-GB" dirty="0"/>
              <a:t>“Call me but love, and I'll be new baptized;</a:t>
            </a:r>
          </a:p>
          <a:p>
            <a:r>
              <a:rPr lang="en-GB" dirty="0"/>
              <a:t>Henceforth I never will be Romeo.”</a:t>
            </a:r>
          </a:p>
          <a:p>
            <a:endParaRPr lang="en-GB" dirty="0"/>
          </a:p>
          <a:p>
            <a:r>
              <a:rPr lang="en-GB" dirty="0"/>
              <a:t>“With love's light wings did I </a:t>
            </a:r>
            <a:r>
              <a:rPr lang="en-GB" dirty="0" smtClean="0"/>
              <a:t>over-perch </a:t>
            </a:r>
            <a:r>
              <a:rPr lang="en-GB" dirty="0"/>
              <a:t>these walls;</a:t>
            </a:r>
          </a:p>
          <a:p>
            <a:r>
              <a:rPr lang="en-GB" dirty="0"/>
              <a:t>For stony limits cannot hold love out,</a:t>
            </a:r>
          </a:p>
          <a:p>
            <a:r>
              <a:rPr lang="en-GB" dirty="0"/>
              <a:t>And what love can do that dares love attempt;</a:t>
            </a:r>
          </a:p>
          <a:p>
            <a:r>
              <a:rPr lang="en-GB" dirty="0"/>
              <a:t>Therefore thy kinsmen are no </a:t>
            </a:r>
            <a:r>
              <a:rPr lang="en-GB" dirty="0" smtClean="0"/>
              <a:t>stop </a:t>
            </a:r>
            <a:r>
              <a:rPr lang="en-GB" dirty="0"/>
              <a:t>to me.”</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F6EFB969-2B29-4502-A6E5-D4D5FEFFA0D1}"/>
              </a:ext>
            </a:extLst>
          </p:cNvPr>
          <p:cNvPicPr>
            <a:picLocks noChangeAspect="1"/>
          </p:cNvPicPr>
          <p:nvPr/>
        </p:nvPicPr>
        <p:blipFill>
          <a:blip r:embed="rId2"/>
          <a:stretch>
            <a:fillRect/>
          </a:stretch>
        </p:blipFill>
        <p:spPr>
          <a:xfrm>
            <a:off x="9063934" y="80794"/>
            <a:ext cx="1852154" cy="1694218"/>
          </a:xfrm>
          <a:prstGeom prst="rect">
            <a:avLst/>
          </a:prstGeom>
        </p:spPr>
      </p:pic>
      <p:pic>
        <p:nvPicPr>
          <p:cNvPr id="5" name="Picture 4">
            <a:extLst>
              <a:ext uri="{FF2B5EF4-FFF2-40B4-BE49-F238E27FC236}">
                <a16:creationId xmlns:a16="http://schemas.microsoft.com/office/drawing/2014/main" id="{EB1DF36E-F4DF-49B9-BD73-CFED70175782}"/>
              </a:ext>
            </a:extLst>
          </p:cNvPr>
          <p:cNvPicPr>
            <a:picLocks noChangeAspect="1"/>
          </p:cNvPicPr>
          <p:nvPr/>
        </p:nvPicPr>
        <p:blipFill>
          <a:blip r:embed="rId3"/>
          <a:stretch>
            <a:fillRect/>
          </a:stretch>
        </p:blipFill>
        <p:spPr>
          <a:xfrm>
            <a:off x="7702522" y="1584230"/>
            <a:ext cx="1852154" cy="1852154"/>
          </a:xfrm>
          <a:prstGeom prst="rect">
            <a:avLst/>
          </a:prstGeom>
        </p:spPr>
      </p:pic>
      <p:pic>
        <p:nvPicPr>
          <p:cNvPr id="6" name="Picture 5">
            <a:extLst>
              <a:ext uri="{FF2B5EF4-FFF2-40B4-BE49-F238E27FC236}">
                <a16:creationId xmlns:a16="http://schemas.microsoft.com/office/drawing/2014/main" id="{E634EC00-EA4B-4F9E-A2FF-DFBB4FF1ED1B}"/>
              </a:ext>
            </a:extLst>
          </p:cNvPr>
          <p:cNvPicPr>
            <a:picLocks noChangeAspect="1"/>
          </p:cNvPicPr>
          <p:nvPr/>
        </p:nvPicPr>
        <p:blipFill>
          <a:blip r:embed="rId4"/>
          <a:stretch>
            <a:fillRect/>
          </a:stretch>
        </p:blipFill>
        <p:spPr>
          <a:xfrm>
            <a:off x="8460945" y="3429000"/>
            <a:ext cx="3381375" cy="1352550"/>
          </a:xfrm>
          <a:prstGeom prst="rect">
            <a:avLst/>
          </a:prstGeom>
        </p:spPr>
      </p:pic>
      <p:pic>
        <p:nvPicPr>
          <p:cNvPr id="7" name="Picture 6">
            <a:extLst>
              <a:ext uri="{FF2B5EF4-FFF2-40B4-BE49-F238E27FC236}">
                <a16:creationId xmlns:a16="http://schemas.microsoft.com/office/drawing/2014/main" id="{1F16906B-0721-4538-A0DD-5635F4DE2203}"/>
              </a:ext>
            </a:extLst>
          </p:cNvPr>
          <p:cNvPicPr>
            <a:picLocks noChangeAspect="1"/>
          </p:cNvPicPr>
          <p:nvPr/>
        </p:nvPicPr>
        <p:blipFill>
          <a:blip r:embed="rId5"/>
          <a:stretch>
            <a:fillRect/>
          </a:stretch>
        </p:blipFill>
        <p:spPr>
          <a:xfrm>
            <a:off x="7872465" y="4611824"/>
            <a:ext cx="1512267" cy="1512267"/>
          </a:xfrm>
          <a:prstGeom prst="rect">
            <a:avLst/>
          </a:prstGeom>
        </p:spPr>
      </p:pic>
    </p:spTree>
    <p:extLst>
      <p:ext uri="{BB962C8B-B14F-4D97-AF65-F5344CB8AC3E}">
        <p14:creationId xmlns:p14="http://schemas.microsoft.com/office/powerpoint/2010/main" val="1747136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997885" cy="6732740"/>
          </a:xfrm>
        </p:spPr>
        <p:txBody>
          <a:bodyPr>
            <a:normAutofit fontScale="62500" lnSpcReduction="20000"/>
          </a:bodyPr>
          <a:lstStyle/>
          <a:p>
            <a:r>
              <a:rPr lang="en-US" dirty="0" smtClean="0"/>
              <a:t>ROMEO</a:t>
            </a:r>
          </a:p>
          <a:p>
            <a:r>
              <a:rPr lang="en-US" dirty="0" smtClean="0"/>
              <a:t>Lady, by yonder blessed moon I swear</a:t>
            </a:r>
          </a:p>
          <a:p>
            <a:r>
              <a:rPr lang="en-US" dirty="0" smtClean="0"/>
              <a:t>That tips with silver all these fruit-tree tops--</a:t>
            </a:r>
          </a:p>
          <a:p>
            <a:r>
              <a:rPr lang="en-US" dirty="0" smtClean="0">
                <a:solidFill>
                  <a:srgbClr val="FF0000"/>
                </a:solidFill>
              </a:rPr>
              <a:t>JULIET</a:t>
            </a:r>
            <a:endParaRPr lang="en-US" dirty="0">
              <a:solidFill>
                <a:srgbClr val="FF0000"/>
              </a:solidFill>
            </a:endParaRPr>
          </a:p>
          <a:p>
            <a:r>
              <a:rPr lang="en-US" dirty="0">
                <a:solidFill>
                  <a:srgbClr val="FF0000"/>
                </a:solidFill>
              </a:rPr>
              <a:t>O, swear not by the moon, the inconstant moon,</a:t>
            </a:r>
          </a:p>
          <a:p>
            <a:r>
              <a:rPr lang="en-US" dirty="0">
                <a:solidFill>
                  <a:srgbClr val="FF0000"/>
                </a:solidFill>
              </a:rPr>
              <a:t>That monthly changes in her circled orb,</a:t>
            </a:r>
          </a:p>
          <a:p>
            <a:r>
              <a:rPr lang="en-US" dirty="0">
                <a:solidFill>
                  <a:srgbClr val="FF0000"/>
                </a:solidFill>
              </a:rPr>
              <a:t>Lest that thy love prove likewise variable.</a:t>
            </a:r>
          </a:p>
          <a:p>
            <a:r>
              <a:rPr lang="en-US" dirty="0"/>
              <a:t>ROMEO</a:t>
            </a:r>
          </a:p>
          <a:p>
            <a:r>
              <a:rPr lang="en-US" dirty="0"/>
              <a:t>What shall I swear by?</a:t>
            </a:r>
          </a:p>
          <a:p>
            <a:r>
              <a:rPr lang="en-US" dirty="0">
                <a:solidFill>
                  <a:srgbClr val="FF0000"/>
                </a:solidFill>
              </a:rPr>
              <a:t>JULIET</a:t>
            </a:r>
          </a:p>
          <a:p>
            <a:r>
              <a:rPr lang="en-US" dirty="0">
                <a:solidFill>
                  <a:srgbClr val="FF0000"/>
                </a:solidFill>
              </a:rPr>
              <a:t>Do not swear at all;</a:t>
            </a:r>
          </a:p>
          <a:p>
            <a:r>
              <a:rPr lang="en-US" dirty="0">
                <a:solidFill>
                  <a:srgbClr val="FF0000"/>
                </a:solidFill>
              </a:rPr>
              <a:t>Or, if thou wilt, swear by thy gracious self,</a:t>
            </a:r>
          </a:p>
          <a:p>
            <a:r>
              <a:rPr lang="en-US" dirty="0">
                <a:solidFill>
                  <a:srgbClr val="FF0000"/>
                </a:solidFill>
              </a:rPr>
              <a:t>Which is the god of my idolatry,</a:t>
            </a:r>
          </a:p>
          <a:p>
            <a:r>
              <a:rPr lang="en-US" dirty="0">
                <a:solidFill>
                  <a:srgbClr val="FF0000"/>
                </a:solidFill>
              </a:rPr>
              <a:t>And I'll believe thee.</a:t>
            </a:r>
          </a:p>
          <a:p>
            <a:r>
              <a:rPr lang="en-US" dirty="0"/>
              <a:t>ROMEO</a:t>
            </a:r>
          </a:p>
          <a:p>
            <a:r>
              <a:rPr lang="en-US" dirty="0"/>
              <a:t>If my heart's dear love--</a:t>
            </a:r>
          </a:p>
          <a:p>
            <a:r>
              <a:rPr lang="en-US" dirty="0">
                <a:solidFill>
                  <a:srgbClr val="FF0000"/>
                </a:solidFill>
              </a:rPr>
              <a:t>JULIET</a:t>
            </a:r>
          </a:p>
          <a:p>
            <a:r>
              <a:rPr lang="en-US" dirty="0">
                <a:solidFill>
                  <a:srgbClr val="FF0000"/>
                </a:solidFill>
              </a:rPr>
              <a:t>Well, do not swear: although I joy in thee,</a:t>
            </a:r>
          </a:p>
          <a:p>
            <a:r>
              <a:rPr lang="en-US" dirty="0">
                <a:solidFill>
                  <a:srgbClr val="FF0000"/>
                </a:solidFill>
              </a:rPr>
              <a:t>I have no joy of this contract to-night:</a:t>
            </a:r>
          </a:p>
          <a:p>
            <a:r>
              <a:rPr lang="en-US" dirty="0">
                <a:solidFill>
                  <a:srgbClr val="FF0000"/>
                </a:solidFill>
              </a:rPr>
              <a:t>It is too rash, too unadvised, too sudden;</a:t>
            </a:r>
          </a:p>
          <a:p>
            <a:r>
              <a:rPr lang="en-US" dirty="0">
                <a:solidFill>
                  <a:srgbClr val="FF0000"/>
                </a:solidFill>
              </a:rPr>
              <a:t>Too like the </a:t>
            </a:r>
            <a:r>
              <a:rPr lang="en-US" dirty="0" smtClean="0">
                <a:solidFill>
                  <a:srgbClr val="FF0000"/>
                </a:solidFill>
              </a:rPr>
              <a:t>lightning.</a:t>
            </a:r>
            <a:endParaRPr lang="en-GB" dirty="0">
              <a:solidFill>
                <a:srgbClr val="FF0000"/>
              </a:solidFill>
            </a:endParaRPr>
          </a:p>
        </p:txBody>
      </p:sp>
      <p:pic>
        <p:nvPicPr>
          <p:cNvPr id="7" name="Picture 6"/>
          <p:cNvPicPr>
            <a:picLocks noChangeAspect="1"/>
          </p:cNvPicPr>
          <p:nvPr/>
        </p:nvPicPr>
        <p:blipFill>
          <a:blip r:embed="rId2"/>
          <a:stretch>
            <a:fillRect/>
          </a:stretch>
        </p:blipFill>
        <p:spPr>
          <a:xfrm>
            <a:off x="6607675" y="753544"/>
            <a:ext cx="1659503" cy="1219227"/>
          </a:xfrm>
          <a:prstGeom prst="rect">
            <a:avLst/>
          </a:prstGeom>
        </p:spPr>
      </p:pic>
      <p:pic>
        <p:nvPicPr>
          <p:cNvPr id="8" name="Picture 7"/>
          <p:cNvPicPr>
            <a:picLocks noChangeAspect="1"/>
          </p:cNvPicPr>
          <p:nvPr/>
        </p:nvPicPr>
        <p:blipFill>
          <a:blip r:embed="rId3"/>
          <a:stretch>
            <a:fillRect/>
          </a:stretch>
        </p:blipFill>
        <p:spPr>
          <a:xfrm>
            <a:off x="9325822" y="682224"/>
            <a:ext cx="2070708" cy="1290547"/>
          </a:xfrm>
          <a:prstGeom prst="rect">
            <a:avLst/>
          </a:prstGeom>
        </p:spPr>
      </p:pic>
      <p:sp>
        <p:nvSpPr>
          <p:cNvPr id="10" name="Rectangle 9"/>
          <p:cNvSpPr/>
          <p:nvPr/>
        </p:nvSpPr>
        <p:spPr>
          <a:xfrm>
            <a:off x="7808661" y="173566"/>
            <a:ext cx="2552515" cy="3525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Swear = to promise</a:t>
            </a:r>
            <a:endParaRPr lang="en-US" sz="2000" b="1" dirty="0">
              <a:solidFill>
                <a:schemeClr val="bg1"/>
              </a:solidFill>
            </a:endParaRPr>
          </a:p>
        </p:txBody>
      </p:sp>
      <p:sp>
        <p:nvSpPr>
          <p:cNvPr id="11" name="Rectangle 10"/>
          <p:cNvSpPr/>
          <p:nvPr/>
        </p:nvSpPr>
        <p:spPr>
          <a:xfrm>
            <a:off x="5503026" y="2986889"/>
            <a:ext cx="6367548" cy="25078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passionate      thoughtful       rash       devoted    considered</a:t>
            </a:r>
          </a:p>
          <a:p>
            <a:endParaRPr lang="en-US" sz="2000" b="1" dirty="0" smtClean="0">
              <a:solidFill>
                <a:schemeClr val="bg1"/>
              </a:solidFill>
            </a:endParaRPr>
          </a:p>
          <a:p>
            <a:r>
              <a:rPr lang="en-US" sz="2000" b="1" dirty="0" smtClean="0">
                <a:solidFill>
                  <a:schemeClr val="bg1"/>
                </a:solidFill>
              </a:rPr>
              <a:t>rational        infatuated         confident      desperate      </a:t>
            </a:r>
            <a:endParaRPr lang="en-US" sz="2000" b="1" dirty="0">
              <a:solidFill>
                <a:schemeClr val="bg1"/>
              </a:solidFill>
            </a:endParaRPr>
          </a:p>
          <a:p>
            <a:endParaRPr lang="en-US" sz="2000" b="1" dirty="0" smtClean="0">
              <a:solidFill>
                <a:schemeClr val="bg1"/>
              </a:solidFill>
            </a:endParaRPr>
          </a:p>
          <a:p>
            <a:r>
              <a:rPr lang="en-US" sz="2000" b="1" dirty="0" smtClean="0">
                <a:solidFill>
                  <a:schemeClr val="bg1"/>
                </a:solidFill>
              </a:rPr>
              <a:t>irrational          strong           weak  </a:t>
            </a:r>
            <a:endParaRPr lang="en-US" sz="2000" b="1" dirty="0">
              <a:solidFill>
                <a:schemeClr val="bg1"/>
              </a:solidFill>
            </a:endParaRPr>
          </a:p>
        </p:txBody>
      </p:sp>
    </p:spTree>
    <p:extLst>
      <p:ext uri="{BB962C8B-B14F-4D97-AF65-F5344CB8AC3E}">
        <p14:creationId xmlns:p14="http://schemas.microsoft.com/office/powerpoint/2010/main" val="40703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0151" y="80468"/>
            <a:ext cx="7063609" cy="5721499"/>
          </a:xfrm>
          <a:ln>
            <a:solidFill>
              <a:schemeClr val="tx1"/>
            </a:solidFill>
          </a:ln>
        </p:spPr>
        <p:txBody>
          <a:bodyPr>
            <a:normAutofit/>
          </a:bodyPr>
          <a:lstStyle/>
          <a:p>
            <a:r>
              <a:rPr lang="en-US" dirty="0"/>
              <a:t>Deny thy father and refuse thy name;</a:t>
            </a:r>
            <a:r>
              <a:rPr lang="en-US" sz="2400" dirty="0"/>
              <a:t/>
            </a:r>
            <a:br>
              <a:rPr lang="en-US" sz="2400" dirty="0"/>
            </a:br>
            <a:r>
              <a:rPr lang="en-US" dirty="0"/>
              <a:t>Or, if thou wilt not, be but sworn my love,</a:t>
            </a:r>
            <a:r>
              <a:rPr lang="en-US" sz="2400" dirty="0"/>
              <a:t/>
            </a:r>
            <a:br>
              <a:rPr lang="en-US" sz="2400" dirty="0"/>
            </a:br>
            <a:r>
              <a:rPr lang="en-US" dirty="0"/>
              <a:t>And I'll no longer be a Capulet.</a:t>
            </a:r>
            <a:endParaRPr lang="en-GB" sz="2400" dirty="0"/>
          </a:p>
          <a:p>
            <a:endParaRPr lang="en-GB" sz="2400" dirty="0"/>
          </a:p>
          <a:p>
            <a:endParaRPr lang="en-GB" sz="2400" dirty="0"/>
          </a:p>
          <a:p>
            <a:endParaRPr lang="en-GB" sz="2400" dirty="0"/>
          </a:p>
          <a:p>
            <a:r>
              <a:rPr lang="en-US" dirty="0"/>
              <a:t>O, be some other name!</a:t>
            </a:r>
            <a:r>
              <a:rPr lang="en-US" sz="2400" dirty="0"/>
              <a:t/>
            </a:r>
            <a:br>
              <a:rPr lang="en-US" sz="2400" dirty="0"/>
            </a:br>
            <a:r>
              <a:rPr lang="en-US" dirty="0"/>
              <a:t>What's in a name? that which we call a rose</a:t>
            </a:r>
            <a:r>
              <a:rPr lang="en-US" sz="2400" dirty="0"/>
              <a:t/>
            </a:r>
            <a:br>
              <a:rPr lang="en-US" sz="2400" dirty="0"/>
            </a:br>
            <a:r>
              <a:rPr lang="en-US" dirty="0"/>
              <a:t>By any other name would smell as sweet;</a:t>
            </a:r>
            <a:r>
              <a:rPr lang="en-US" sz="2400" dirty="0"/>
              <a:t/>
            </a:r>
            <a:br>
              <a:rPr lang="en-US" sz="2400" dirty="0"/>
            </a:br>
            <a:r>
              <a:rPr lang="en-US" dirty="0"/>
              <a:t>So Romeo would, were he not Romeo called,</a:t>
            </a:r>
            <a:r>
              <a:rPr lang="en-US" sz="2400" dirty="0"/>
              <a:t/>
            </a:r>
            <a:br>
              <a:rPr lang="en-US" sz="2400" dirty="0"/>
            </a:br>
            <a:r>
              <a:rPr lang="en-US" dirty="0"/>
              <a:t>Retain that dear perfection which he owes</a:t>
            </a:r>
            <a:r>
              <a:rPr lang="en-US" sz="2400" dirty="0"/>
              <a:t/>
            </a:r>
            <a:br>
              <a:rPr lang="en-US" sz="2400" dirty="0"/>
            </a:br>
            <a:r>
              <a:rPr lang="en-US" dirty="0"/>
              <a:t>Without that title.</a:t>
            </a:r>
            <a:endParaRPr lang="en-GB" sz="2400" dirty="0"/>
          </a:p>
        </p:txBody>
      </p:sp>
      <p:sp>
        <p:nvSpPr>
          <p:cNvPr id="3" name="Oval Callout 2"/>
          <p:cNvSpPr/>
          <p:nvPr/>
        </p:nvSpPr>
        <p:spPr>
          <a:xfrm>
            <a:off x="7223760" y="98203"/>
            <a:ext cx="3009207" cy="1439652"/>
          </a:xfrm>
          <a:prstGeom prst="wedgeEllipseCallout">
            <a:avLst>
              <a:gd name="adj1" fmla="val 79704"/>
              <a:gd name="adj2" fmla="val 1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*Juliet wishes Romeo would…</a:t>
            </a:r>
          </a:p>
          <a:p>
            <a:pPr algn="ctr"/>
            <a:r>
              <a:rPr lang="en-GB" dirty="0">
                <a:solidFill>
                  <a:srgbClr val="FF0000"/>
                </a:solidFill>
              </a:rPr>
              <a:t>*Juliet is willing to…</a:t>
            </a:r>
          </a:p>
          <a:p>
            <a:pPr algn="ctr"/>
            <a:endParaRPr lang="en-GB" dirty="0">
              <a:solidFill>
                <a:srgbClr val="FF0000"/>
              </a:solidFill>
            </a:endParaRPr>
          </a:p>
        </p:txBody>
      </p:sp>
      <p:sp>
        <p:nvSpPr>
          <p:cNvPr id="6" name="Oval Callout 5"/>
          <p:cNvSpPr/>
          <p:nvPr/>
        </p:nvSpPr>
        <p:spPr>
          <a:xfrm>
            <a:off x="7473143" y="1878676"/>
            <a:ext cx="4718858" cy="3167149"/>
          </a:xfrm>
          <a:prstGeom prst="wedgeEllipseCallout">
            <a:avLst>
              <a:gd name="adj1" fmla="val 20544"/>
              <a:gd name="adj2" fmla="val 686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0000"/>
                </a:solidFill>
              </a:rPr>
              <a:t>*Juliet wishes that Romeo had a different name than Montague. She thinks that names do not mean anything. </a:t>
            </a:r>
          </a:p>
          <a:p>
            <a:r>
              <a:rPr lang="en-GB" sz="1600" dirty="0">
                <a:solidFill>
                  <a:srgbClr val="FF0000"/>
                </a:solidFill>
              </a:rPr>
              <a:t>*Even if Romeo were not called Romeo he would still be perfect. She calls him perfect which shows her true feelings for him. </a:t>
            </a:r>
          </a:p>
        </p:txBody>
      </p:sp>
      <p:pic>
        <p:nvPicPr>
          <p:cNvPr id="4" name="Picture 3"/>
          <p:cNvPicPr>
            <a:picLocks noChangeAspect="1"/>
          </p:cNvPicPr>
          <p:nvPr/>
        </p:nvPicPr>
        <p:blipFill>
          <a:blip r:embed="rId2"/>
          <a:stretch>
            <a:fillRect/>
          </a:stretch>
        </p:blipFill>
        <p:spPr>
          <a:xfrm>
            <a:off x="11105601" y="767420"/>
            <a:ext cx="1086400" cy="1055837"/>
          </a:xfrm>
          <a:prstGeom prst="rect">
            <a:avLst/>
          </a:prstGeom>
        </p:spPr>
      </p:pic>
      <p:pic>
        <p:nvPicPr>
          <p:cNvPr id="7" name="Picture 6"/>
          <p:cNvPicPr>
            <a:picLocks noChangeAspect="1"/>
          </p:cNvPicPr>
          <p:nvPr/>
        </p:nvPicPr>
        <p:blipFill>
          <a:blip r:embed="rId2"/>
          <a:stretch>
            <a:fillRect/>
          </a:stretch>
        </p:blipFill>
        <p:spPr>
          <a:xfrm>
            <a:off x="10955971" y="5156663"/>
            <a:ext cx="1086400" cy="1055837"/>
          </a:xfrm>
          <a:prstGeom prst="rect">
            <a:avLst/>
          </a:prstGeom>
        </p:spPr>
      </p:pic>
    </p:spTree>
    <p:extLst>
      <p:ext uri="{BB962C8B-B14F-4D97-AF65-F5344CB8AC3E}">
        <p14:creationId xmlns:p14="http://schemas.microsoft.com/office/powerpoint/2010/main" val="318446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806970"/>
          </a:xfrm>
        </p:spPr>
        <p:txBody>
          <a:bodyPr/>
          <a:lstStyle/>
          <a:p>
            <a:pPr algn="ctr"/>
            <a:r>
              <a:rPr lang="en-GB" u="sng" dirty="0"/>
              <a:t>Juliet’s Feelings</a:t>
            </a:r>
          </a:p>
        </p:txBody>
      </p:sp>
      <p:sp>
        <p:nvSpPr>
          <p:cNvPr id="10" name="Content Placeholder 9"/>
          <p:cNvSpPr>
            <a:spLocks noGrp="1"/>
          </p:cNvSpPr>
          <p:nvPr>
            <p:ph sz="half" idx="1"/>
          </p:nvPr>
        </p:nvSpPr>
        <p:spPr>
          <a:xfrm>
            <a:off x="838200" y="969414"/>
            <a:ext cx="5181600" cy="950826"/>
          </a:xfrm>
        </p:spPr>
        <p:txBody>
          <a:bodyPr/>
          <a:lstStyle/>
          <a:p>
            <a:r>
              <a:rPr lang="en-GB" u="sng" dirty="0"/>
              <a:t>Overwhelmed by love</a:t>
            </a:r>
          </a:p>
        </p:txBody>
      </p:sp>
      <p:sp>
        <p:nvSpPr>
          <p:cNvPr id="11" name="Content Placeholder 10"/>
          <p:cNvSpPr>
            <a:spLocks noGrp="1"/>
          </p:cNvSpPr>
          <p:nvPr>
            <p:ph sz="half" idx="2"/>
          </p:nvPr>
        </p:nvSpPr>
        <p:spPr>
          <a:xfrm>
            <a:off x="6836734" y="982864"/>
            <a:ext cx="4517065" cy="937376"/>
          </a:xfrm>
        </p:spPr>
        <p:txBody>
          <a:bodyPr/>
          <a:lstStyle/>
          <a:p>
            <a:r>
              <a:rPr lang="en-GB" u="sng" dirty="0">
                <a:solidFill>
                  <a:srgbClr val="FF0000"/>
                </a:solidFill>
              </a:rPr>
              <a:t>Sensible and Cautious</a:t>
            </a:r>
          </a:p>
        </p:txBody>
      </p:sp>
      <p:sp>
        <p:nvSpPr>
          <p:cNvPr id="13" name="Rectangle 12"/>
          <p:cNvSpPr/>
          <p:nvPr/>
        </p:nvSpPr>
        <p:spPr>
          <a:xfrm>
            <a:off x="1852039" y="1557993"/>
            <a:ext cx="898195" cy="369332"/>
          </a:xfrm>
          <a:prstGeom prst="rect">
            <a:avLst/>
          </a:prstGeom>
          <a:ln>
            <a:solidFill>
              <a:schemeClr val="tx1"/>
            </a:solidFill>
          </a:ln>
        </p:spPr>
        <p:txBody>
          <a:bodyPr wrap="none">
            <a:spAutoFit/>
          </a:bodyPr>
          <a:lstStyle/>
          <a:p>
            <a:r>
              <a:rPr lang="en-GB" dirty="0"/>
              <a:t>Ay me! </a:t>
            </a:r>
          </a:p>
        </p:txBody>
      </p:sp>
      <p:sp>
        <p:nvSpPr>
          <p:cNvPr id="15" name="Rectangle 14"/>
          <p:cNvSpPr/>
          <p:nvPr/>
        </p:nvSpPr>
        <p:spPr>
          <a:xfrm>
            <a:off x="0" y="2192628"/>
            <a:ext cx="5103391" cy="369332"/>
          </a:xfrm>
          <a:prstGeom prst="rect">
            <a:avLst/>
          </a:prstGeom>
          <a:ln>
            <a:solidFill>
              <a:schemeClr val="tx1"/>
            </a:solidFill>
          </a:ln>
        </p:spPr>
        <p:txBody>
          <a:bodyPr wrap="square">
            <a:spAutoFit/>
          </a:bodyPr>
          <a:lstStyle/>
          <a:p>
            <a:r>
              <a:rPr lang="en-US" dirty="0"/>
              <a:t>be but sworn my love, and I'll no longer be a Capulet</a:t>
            </a:r>
            <a:endParaRPr lang="en-GB" dirty="0"/>
          </a:p>
        </p:txBody>
      </p:sp>
      <p:sp>
        <p:nvSpPr>
          <p:cNvPr id="18" name="Rectangle 17"/>
          <p:cNvSpPr/>
          <p:nvPr/>
        </p:nvSpPr>
        <p:spPr>
          <a:xfrm>
            <a:off x="6280823" y="2406294"/>
            <a:ext cx="4684359" cy="369332"/>
          </a:xfrm>
          <a:prstGeom prst="rect">
            <a:avLst/>
          </a:prstGeom>
          <a:ln>
            <a:solidFill>
              <a:schemeClr val="tx1"/>
            </a:solidFill>
          </a:ln>
        </p:spPr>
        <p:txBody>
          <a:bodyPr wrap="none">
            <a:spAutoFit/>
          </a:bodyPr>
          <a:lstStyle/>
          <a:p>
            <a:r>
              <a:rPr lang="en-GB" dirty="0"/>
              <a:t>O, swear not by the moon, the inconstant moon</a:t>
            </a:r>
          </a:p>
        </p:txBody>
      </p:sp>
      <p:sp>
        <p:nvSpPr>
          <p:cNvPr id="19" name="Rectangle 18"/>
          <p:cNvSpPr/>
          <p:nvPr/>
        </p:nvSpPr>
        <p:spPr>
          <a:xfrm>
            <a:off x="6706366" y="3150232"/>
            <a:ext cx="4258816" cy="923330"/>
          </a:xfrm>
          <a:prstGeom prst="rect">
            <a:avLst/>
          </a:prstGeom>
          <a:ln>
            <a:solidFill>
              <a:schemeClr val="tx1"/>
            </a:solidFill>
          </a:ln>
        </p:spPr>
        <p:txBody>
          <a:bodyPr wrap="square">
            <a:spAutoFit/>
          </a:bodyPr>
          <a:lstStyle/>
          <a:p>
            <a:r>
              <a:rPr lang="en-GB" dirty="0"/>
              <a:t>I have no joy of this contract to-night:</a:t>
            </a:r>
          </a:p>
          <a:p>
            <a:r>
              <a:rPr lang="en-GB" dirty="0"/>
              <a:t>It is too rash, too unadvised, too sudden;</a:t>
            </a:r>
          </a:p>
          <a:p>
            <a:r>
              <a:rPr lang="en-GB" dirty="0"/>
              <a:t>Too like the lightning.</a:t>
            </a:r>
          </a:p>
        </p:txBody>
      </p:sp>
      <p:sp>
        <p:nvSpPr>
          <p:cNvPr id="12" name="Rectangle 11">
            <a:extLst>
              <a:ext uri="{FF2B5EF4-FFF2-40B4-BE49-F238E27FC236}">
                <a16:creationId xmlns:a16="http://schemas.microsoft.com/office/drawing/2014/main" id="{208C7859-56B2-46D4-B552-0871B8FF07F5}"/>
              </a:ext>
            </a:extLst>
          </p:cNvPr>
          <p:cNvSpPr/>
          <p:nvPr/>
        </p:nvSpPr>
        <p:spPr>
          <a:xfrm>
            <a:off x="6556410" y="1793935"/>
            <a:ext cx="4133183" cy="369332"/>
          </a:xfrm>
          <a:prstGeom prst="rect">
            <a:avLst/>
          </a:prstGeom>
          <a:ln>
            <a:solidFill>
              <a:schemeClr val="tx1"/>
            </a:solidFill>
          </a:ln>
        </p:spPr>
        <p:txBody>
          <a:bodyPr wrap="none">
            <a:spAutoFit/>
          </a:bodyPr>
          <a:lstStyle/>
          <a:p>
            <a:r>
              <a:rPr lang="en-GB" dirty="0"/>
              <a:t>If they do see thee, they will murder thee.</a:t>
            </a:r>
          </a:p>
        </p:txBody>
      </p:sp>
    </p:spTree>
    <p:extLst>
      <p:ext uri="{BB962C8B-B14F-4D97-AF65-F5344CB8AC3E}">
        <p14:creationId xmlns:p14="http://schemas.microsoft.com/office/powerpoint/2010/main" val="85758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Act 1 Scene 1: Romeo is depressed about Rosaline</a:t>
            </a:r>
          </a:p>
          <a:p>
            <a:r>
              <a:rPr lang="en-GB" dirty="0"/>
              <a:t>Main Idea: The way that Romeo acts and the way he speaks about his love for Rosaline show his love is very immature. It is not true love.</a:t>
            </a:r>
          </a:p>
          <a:p>
            <a:r>
              <a:rPr lang="en-GB" dirty="0"/>
              <a:t>Key Parts of Story: Lord Montague is concerned about his son Romeo and describes the way he is acting. </a:t>
            </a:r>
          </a:p>
        </p:txBody>
      </p:sp>
    </p:spTree>
    <p:extLst>
      <p:ext uri="{BB962C8B-B14F-4D97-AF65-F5344CB8AC3E}">
        <p14:creationId xmlns:p14="http://schemas.microsoft.com/office/powerpoint/2010/main" val="1440447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677450-D6C5-4FB0-A11E-D60F695B34A9}"/>
              </a:ext>
            </a:extLst>
          </p:cNvPr>
          <p:cNvGraphicFramePr>
            <a:graphicFrameLocks noGrp="1"/>
          </p:cNvGraphicFramePr>
          <p:nvPr>
            <p:extLst/>
          </p:nvPr>
        </p:nvGraphicFramePr>
        <p:xfrm>
          <a:off x="133815" y="193964"/>
          <a:ext cx="11742234" cy="5883005"/>
        </p:xfrm>
        <a:graphic>
          <a:graphicData uri="http://schemas.openxmlformats.org/drawingml/2006/table">
            <a:tbl>
              <a:tblPr firstRow="1" firstCol="1" bandRow="1">
                <a:tableStyleId>{5C22544A-7EE6-4342-B048-85BDC9FD1C3A}</a:tableStyleId>
              </a:tblPr>
              <a:tblGrid>
                <a:gridCol w="3568390">
                  <a:extLst>
                    <a:ext uri="{9D8B030D-6E8A-4147-A177-3AD203B41FA5}">
                      <a16:colId xmlns:a16="http://schemas.microsoft.com/office/drawing/2014/main" val="1852188013"/>
                    </a:ext>
                  </a:extLst>
                </a:gridCol>
                <a:gridCol w="8173844">
                  <a:extLst>
                    <a:ext uri="{9D8B030D-6E8A-4147-A177-3AD203B41FA5}">
                      <a16:colId xmlns:a16="http://schemas.microsoft.com/office/drawing/2014/main" val="2292839061"/>
                    </a:ext>
                  </a:extLst>
                </a:gridCol>
              </a:tblGrid>
              <a:tr h="788123">
                <a:tc>
                  <a:txBody>
                    <a:bodyPr/>
                    <a:lstStyle/>
                    <a:p>
                      <a:pPr algn="l">
                        <a:lnSpc>
                          <a:spcPct val="107000"/>
                        </a:lnSpc>
                        <a:spcAft>
                          <a:spcPts val="0"/>
                        </a:spcAft>
                      </a:pPr>
                      <a:r>
                        <a:rPr lang="en-GB" sz="2000" b="1" dirty="0">
                          <a:solidFill>
                            <a:schemeClr val="tx1"/>
                          </a:solidFill>
                          <a:effectLst/>
                        </a:rPr>
                        <a:t>Evidence Suggests</a:t>
                      </a:r>
                    </a:p>
                    <a:p>
                      <a:pPr algn="l">
                        <a:lnSpc>
                          <a:spcPct val="107000"/>
                        </a:lnSpc>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“QUOTE”</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2000" b="1" dirty="0">
                          <a:solidFill>
                            <a:schemeClr val="tx1"/>
                          </a:solidFill>
                          <a:effectLst/>
                        </a:rPr>
                        <a:t>Firstly, when Juliet</a:t>
                      </a:r>
                      <a:r>
                        <a:rPr lang="en-US" sz="2000" b="1" baseline="0" dirty="0">
                          <a:solidFill>
                            <a:schemeClr val="tx1"/>
                          </a:solidFill>
                          <a:effectLst/>
                        </a:rPr>
                        <a:t> first appears in Act 2 Scene 2 she says “O, be some other name!” which suggests that Juliet wishes Romeo were not a Montague.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57095"/>
                  </a:ext>
                </a:extLst>
              </a:tr>
              <a:tr h="1181250">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1</a:t>
                      </a:r>
                    </a:p>
                    <a:p>
                      <a:pPr algn="l">
                        <a:lnSpc>
                          <a:spcPct val="107000"/>
                        </a:lnSpc>
                        <a:spcAft>
                          <a:spcPts val="0"/>
                        </a:spcAft>
                      </a:pPr>
                      <a:r>
                        <a:rPr lang="en-GB" sz="2000" b="1" dirty="0">
                          <a:solidFill>
                            <a:schemeClr val="tx1"/>
                          </a:solidFill>
                          <a:effectLst/>
                        </a:rPr>
                        <a:t>Comment on Words</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Shakespeare uses the</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uses the word “O” to show that Juliet is desperate and she is exclaiming this idea passionately. She also thinks she is alone so she is revealing her strong and sincere feelings by exclaiming this line.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694912"/>
                  </a:ext>
                </a:extLst>
              </a:tr>
              <a:tr h="1159726">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2</a:t>
                      </a:r>
                    </a:p>
                    <a:p>
                      <a:pPr algn="l">
                        <a:lnSpc>
                          <a:spcPct val="107000"/>
                        </a:lnSpc>
                        <a:spcAft>
                          <a:spcPts val="0"/>
                        </a:spcAft>
                      </a:pPr>
                      <a:r>
                        <a:rPr lang="en-GB" sz="2000" b="1" dirty="0">
                          <a:solidFill>
                            <a:schemeClr val="tx1"/>
                          </a:solidFill>
                          <a:effectLst/>
                        </a:rPr>
                        <a:t>Comment on Words (More!)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Additionally, Shakespeare</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has Juliet use the word “name” to show that it is the “name” Montague that is the problem here. The man has a “name” that complicates the situation because the family are rivals.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427550"/>
                  </a:ext>
                </a:extLst>
              </a:tr>
              <a:tr h="1534530">
                <a:tc>
                  <a:txBody>
                    <a:bodyPr/>
                    <a:lstStyle/>
                    <a:p>
                      <a:pPr algn="l">
                        <a:lnSpc>
                          <a:spcPct val="107000"/>
                        </a:lnSpc>
                        <a:spcAft>
                          <a:spcPts val="0"/>
                        </a:spcAft>
                      </a:pPr>
                      <a:r>
                        <a:rPr lang="en-GB" sz="2000" b="1" dirty="0">
                          <a:solidFill>
                            <a:schemeClr val="tx1"/>
                          </a:solidFill>
                          <a:effectLst/>
                        </a:rPr>
                        <a:t>C.A.R.</a:t>
                      </a:r>
                    </a:p>
                    <a:p>
                      <a:pPr algn="l">
                        <a:lnSpc>
                          <a:spcPct val="107000"/>
                        </a:lnSpc>
                        <a:spcAft>
                          <a:spcPts val="0"/>
                        </a:spcAft>
                      </a:pPr>
                      <a:r>
                        <a:rPr lang="en-GB" sz="1800" b="1" dirty="0">
                          <a:solidFill>
                            <a:schemeClr val="tx1"/>
                          </a:solidFill>
                          <a:effectLst/>
                        </a:rPr>
                        <a:t>Characters/Audience/Relationships</a:t>
                      </a:r>
                    </a:p>
                    <a:p>
                      <a:pPr algn="l">
                        <a:lnSpc>
                          <a:spcPct val="107000"/>
                        </a:lnSpc>
                        <a:spcAft>
                          <a:spcPts val="0"/>
                        </a:spcAft>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will help the audience understand</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Juliet’s character because we understand how strong her feelings are when she thinks no one is listening. She is overwhelmed by her passion for Romeo and she is almost shouting to herself.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audience might also recognise</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the relationship between Juliet and Romeo faces many obstacles that the characters often agonise over. Here, Juliet demonstrates that their family rivalry makes her feelings complex. It is ironic that the man she falls in love with is supposed to be her enemy.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898722"/>
                  </a:ext>
                </a:extLst>
              </a:tr>
            </a:tbl>
          </a:graphicData>
        </a:graphic>
      </p:graphicFrame>
      <p:pic>
        <p:nvPicPr>
          <p:cNvPr id="5" name="Picture 4">
            <a:extLst>
              <a:ext uri="{FF2B5EF4-FFF2-40B4-BE49-F238E27FC236}">
                <a16:creationId xmlns:a16="http://schemas.microsoft.com/office/drawing/2014/main" id="{F61CE90B-2D35-47FD-8AD5-05FBBD7C204A}"/>
              </a:ext>
            </a:extLst>
          </p:cNvPr>
          <p:cNvPicPr>
            <a:picLocks noChangeAspect="1"/>
          </p:cNvPicPr>
          <p:nvPr/>
        </p:nvPicPr>
        <p:blipFill>
          <a:blip r:embed="rId2"/>
          <a:stretch>
            <a:fillRect/>
          </a:stretch>
        </p:blipFill>
        <p:spPr>
          <a:xfrm>
            <a:off x="625513" y="4023053"/>
            <a:ext cx="1928117" cy="585997"/>
          </a:xfrm>
          <a:prstGeom prst="rect">
            <a:avLst/>
          </a:prstGeom>
        </p:spPr>
      </p:pic>
      <p:pic>
        <p:nvPicPr>
          <p:cNvPr id="6" name="Picture 5">
            <a:extLst>
              <a:ext uri="{FF2B5EF4-FFF2-40B4-BE49-F238E27FC236}">
                <a16:creationId xmlns:a16="http://schemas.microsoft.com/office/drawing/2014/main" id="{1A1C8BEE-2922-4E62-BDA8-CD10CE5D9183}"/>
              </a:ext>
            </a:extLst>
          </p:cNvPr>
          <p:cNvPicPr>
            <a:picLocks noChangeAspect="1"/>
          </p:cNvPicPr>
          <p:nvPr/>
        </p:nvPicPr>
        <p:blipFill>
          <a:blip r:embed="rId3"/>
          <a:stretch>
            <a:fillRect/>
          </a:stretch>
        </p:blipFill>
        <p:spPr>
          <a:xfrm>
            <a:off x="2430968" y="1308918"/>
            <a:ext cx="814038" cy="651879"/>
          </a:xfrm>
          <a:prstGeom prst="rect">
            <a:avLst/>
          </a:prstGeom>
        </p:spPr>
      </p:pic>
      <p:pic>
        <p:nvPicPr>
          <p:cNvPr id="7" name="Picture 6">
            <a:extLst>
              <a:ext uri="{FF2B5EF4-FFF2-40B4-BE49-F238E27FC236}">
                <a16:creationId xmlns:a16="http://schemas.microsoft.com/office/drawing/2014/main" id="{A012DAD8-863E-478B-8801-0CFDF6003685}"/>
              </a:ext>
            </a:extLst>
          </p:cNvPr>
          <p:cNvPicPr>
            <a:picLocks noChangeAspect="1"/>
          </p:cNvPicPr>
          <p:nvPr/>
        </p:nvPicPr>
        <p:blipFill>
          <a:blip r:embed="rId3"/>
          <a:stretch>
            <a:fillRect/>
          </a:stretch>
        </p:blipFill>
        <p:spPr>
          <a:xfrm>
            <a:off x="2960650" y="2764213"/>
            <a:ext cx="568711" cy="455423"/>
          </a:xfrm>
          <a:prstGeom prst="rect">
            <a:avLst/>
          </a:prstGeom>
        </p:spPr>
      </p:pic>
    </p:spTree>
    <p:extLst>
      <p:ext uri="{BB962C8B-B14F-4D97-AF65-F5344CB8AC3E}">
        <p14:creationId xmlns:p14="http://schemas.microsoft.com/office/powerpoint/2010/main" val="133182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8099-B640-4F43-A861-FD98CB70049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0317EA-4434-4081-87D8-5478738EEDF8}"/>
              </a:ext>
            </a:extLst>
          </p:cNvPr>
          <p:cNvSpPr>
            <a:spLocks noGrp="1"/>
          </p:cNvSpPr>
          <p:nvPr>
            <p:ph idx="1"/>
          </p:nvPr>
        </p:nvSpPr>
        <p:spPr/>
        <p:txBody>
          <a:bodyPr>
            <a:normAutofit fontScale="92500" lnSpcReduction="20000"/>
          </a:bodyPr>
          <a:lstStyle/>
          <a:p>
            <a:r>
              <a:rPr lang="en-GB" dirty="0"/>
              <a:t>Later in Act 2 Scene 2 Juliet says “O, swear not by the moon, the inconstant moon”, which suggests that Juliet is being more sensible than Romeo because she does not want him to promise to love her without taking it seriously. Juliet uses the word “swear” because she is referring to Romeo’s promise to love her. Additionally, Juliet uses the word “moon” because she does not want Romeo to swear on the “moon” because the moon is always changing and Juliet never wants Romeo’s feelings to change. The audience might realise that Juliet is a strong character here because she is demanding sincerity from Romeo and she does not want him to lightly promise her his love. The audience might also understand that the relationship between Romeo and Juliet is rather surprising as he seems overwhelmed whereas she seems more sensible and in control of the situation. She does not want to settle for promise that does not really mean anything. </a:t>
            </a:r>
          </a:p>
        </p:txBody>
      </p:sp>
    </p:spTree>
    <p:extLst>
      <p:ext uri="{BB962C8B-B14F-4D97-AF65-F5344CB8AC3E}">
        <p14:creationId xmlns:p14="http://schemas.microsoft.com/office/powerpoint/2010/main" val="3319132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0729" y="175364"/>
            <a:ext cx="10952967" cy="6350696"/>
          </a:xfrm>
        </p:spPr>
        <p:txBody>
          <a:bodyPr>
            <a:normAutofit fontScale="77500" lnSpcReduction="20000"/>
          </a:bodyPr>
          <a:lstStyle/>
          <a:p>
            <a:r>
              <a:rPr lang="en-US" dirty="0" smtClean="0"/>
              <a:t>JULIET</a:t>
            </a:r>
          </a:p>
          <a:p>
            <a:r>
              <a:rPr lang="en-US" dirty="0"/>
              <a:t>In truth, fair Montague, I am too fond,</a:t>
            </a:r>
          </a:p>
          <a:p>
            <a:r>
              <a:rPr lang="en-US" dirty="0"/>
              <a:t>And therefore thou </a:t>
            </a:r>
            <a:r>
              <a:rPr lang="en-US" dirty="0" err="1"/>
              <a:t>mayst</a:t>
            </a:r>
            <a:r>
              <a:rPr lang="en-US" dirty="0"/>
              <a:t> think my </a:t>
            </a:r>
            <a:r>
              <a:rPr lang="en-US" dirty="0" smtClean="0"/>
              <a:t>behavior </a:t>
            </a:r>
            <a:r>
              <a:rPr lang="en-US" dirty="0"/>
              <a:t>light:</a:t>
            </a:r>
          </a:p>
          <a:p>
            <a:r>
              <a:rPr lang="en-US" dirty="0"/>
              <a:t>But trust me, gentleman, I'll prove more true</a:t>
            </a:r>
          </a:p>
          <a:p>
            <a:r>
              <a:rPr lang="en-US" dirty="0"/>
              <a:t>Than those that have more cunning to be strange.</a:t>
            </a:r>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JULIET</a:t>
            </a:r>
            <a:endParaRPr lang="en-US" dirty="0"/>
          </a:p>
          <a:p>
            <a:r>
              <a:rPr lang="en-US" dirty="0" smtClean="0"/>
              <a:t>If </a:t>
            </a:r>
            <a:r>
              <a:rPr lang="en-US" dirty="0"/>
              <a:t>that thy bent of love be </a:t>
            </a:r>
            <a:r>
              <a:rPr lang="en-US" dirty="0" err="1"/>
              <a:t>honourable</a:t>
            </a:r>
            <a:r>
              <a:rPr lang="en-US" dirty="0"/>
              <a:t>,</a:t>
            </a:r>
          </a:p>
          <a:p>
            <a:r>
              <a:rPr lang="en-US" dirty="0"/>
              <a:t>Thy purpose marriage, send me word to-morrow,</a:t>
            </a:r>
          </a:p>
          <a:p>
            <a:r>
              <a:rPr lang="en-US" dirty="0"/>
              <a:t>By one that I'll procure to come to thee,</a:t>
            </a:r>
          </a:p>
          <a:p>
            <a:r>
              <a:rPr lang="en-US" dirty="0"/>
              <a:t>Where and what time thou wilt perform the rite;</a:t>
            </a:r>
          </a:p>
          <a:p>
            <a:r>
              <a:rPr lang="en-US" dirty="0"/>
              <a:t>And all my fortunes at thy foot I'll lay</a:t>
            </a:r>
          </a:p>
          <a:p>
            <a:r>
              <a:rPr lang="en-US" dirty="0"/>
              <a:t>And follow thee my lord throughout the world.</a:t>
            </a:r>
            <a:endParaRPr lang="en-GB" dirty="0"/>
          </a:p>
        </p:txBody>
      </p:sp>
      <p:pic>
        <p:nvPicPr>
          <p:cNvPr id="3" name="Picture 2"/>
          <p:cNvPicPr>
            <a:picLocks noChangeAspect="1"/>
          </p:cNvPicPr>
          <p:nvPr/>
        </p:nvPicPr>
        <p:blipFill>
          <a:blip r:embed="rId2"/>
          <a:stretch>
            <a:fillRect/>
          </a:stretch>
        </p:blipFill>
        <p:spPr>
          <a:xfrm>
            <a:off x="10493534" y="1094360"/>
            <a:ext cx="1086400" cy="1055837"/>
          </a:xfrm>
          <a:prstGeom prst="rect">
            <a:avLst/>
          </a:prstGeom>
        </p:spPr>
      </p:pic>
      <p:sp>
        <p:nvSpPr>
          <p:cNvPr id="4" name="Oval Callout 3"/>
          <p:cNvSpPr/>
          <p:nvPr/>
        </p:nvSpPr>
        <p:spPr>
          <a:xfrm>
            <a:off x="6574591" y="98202"/>
            <a:ext cx="3508925" cy="1896853"/>
          </a:xfrm>
          <a:prstGeom prst="wedgeEllipseCallout">
            <a:avLst>
              <a:gd name="adj1" fmla="val 64075"/>
              <a:gd name="adj2" fmla="val 245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F0000"/>
                </a:solidFill>
              </a:rPr>
              <a:t>I have fallen for you too quickly so you might think I am insincere. Trust me and I will prove my love to you.</a:t>
            </a:r>
            <a:endParaRPr lang="en-GB" dirty="0">
              <a:solidFill>
                <a:srgbClr val="FF0000"/>
              </a:solidFill>
            </a:endParaRPr>
          </a:p>
        </p:txBody>
      </p:sp>
      <p:pic>
        <p:nvPicPr>
          <p:cNvPr id="5" name="Picture 4"/>
          <p:cNvPicPr>
            <a:picLocks noChangeAspect="1"/>
          </p:cNvPicPr>
          <p:nvPr/>
        </p:nvPicPr>
        <p:blipFill>
          <a:blip r:embed="rId2"/>
          <a:stretch>
            <a:fillRect/>
          </a:stretch>
        </p:blipFill>
        <p:spPr>
          <a:xfrm>
            <a:off x="10573484" y="5071984"/>
            <a:ext cx="1086400" cy="1055837"/>
          </a:xfrm>
          <a:prstGeom prst="rect">
            <a:avLst/>
          </a:prstGeom>
        </p:spPr>
      </p:pic>
      <p:sp>
        <p:nvSpPr>
          <p:cNvPr id="7" name="Oval Callout 6"/>
          <p:cNvSpPr/>
          <p:nvPr/>
        </p:nvSpPr>
        <p:spPr>
          <a:xfrm>
            <a:off x="7215447" y="2305340"/>
            <a:ext cx="3821287" cy="2728063"/>
          </a:xfrm>
          <a:prstGeom prst="wedgeEllipseCallout">
            <a:avLst>
              <a:gd name="adj1" fmla="val 40273"/>
              <a:gd name="adj2" fmla="val 581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If you are a decent man and intend to marry me, tell me tomorrow when and where we will get married. I will put my trust in you and follow you. </a:t>
            </a:r>
            <a:endParaRPr lang="en-GB" dirty="0">
              <a:solidFill>
                <a:srgbClr val="FF0000"/>
              </a:solidFill>
            </a:endParaRPr>
          </a:p>
        </p:txBody>
      </p:sp>
    </p:spTree>
    <p:extLst>
      <p:ext uri="{BB962C8B-B14F-4D97-AF65-F5344CB8AC3E}">
        <p14:creationId xmlns:p14="http://schemas.microsoft.com/office/powerpoint/2010/main" val="1992504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“Juliet </a:t>
            </a:r>
            <a:r>
              <a:rPr lang="en-US" dirty="0"/>
              <a:t>exhibits </a:t>
            </a:r>
            <a:r>
              <a:rPr lang="en-US" dirty="0" smtClean="0"/>
              <a:t>determination and strength rather </a:t>
            </a:r>
            <a:r>
              <a:rPr lang="en-US" dirty="0"/>
              <a:t>beyond Romeo. It is she, rather than he, who is in </a:t>
            </a:r>
            <a:r>
              <a:rPr lang="en-US" dirty="0" smtClean="0"/>
              <a:t>charge.”</a:t>
            </a:r>
          </a:p>
          <a:p>
            <a:endParaRPr lang="en-US" dirty="0"/>
          </a:p>
          <a:p>
            <a:endParaRPr lang="en-US" dirty="0" smtClean="0"/>
          </a:p>
          <a:p>
            <a:r>
              <a:rPr lang="en-US" dirty="0" smtClean="0"/>
              <a:t>Or </a:t>
            </a:r>
          </a:p>
          <a:p>
            <a:endParaRPr lang="en-US" dirty="0"/>
          </a:p>
          <a:p>
            <a:r>
              <a:rPr lang="en-US" dirty="0" smtClean="0"/>
              <a:t>“It </a:t>
            </a:r>
            <a:r>
              <a:rPr lang="en-US" dirty="0"/>
              <a:t>is her love for a </a:t>
            </a:r>
            <a:r>
              <a:rPr lang="en-US" dirty="0" smtClean="0"/>
              <a:t>man which </a:t>
            </a:r>
            <a:r>
              <a:rPr lang="en-US" dirty="0"/>
              <a:t>gives her this strength</a:t>
            </a:r>
            <a:r>
              <a:rPr lang="en-US" dirty="0" smtClean="0"/>
              <a:t>.”</a:t>
            </a:r>
            <a:endParaRPr lang="en-GB" dirty="0"/>
          </a:p>
        </p:txBody>
      </p:sp>
    </p:spTree>
    <p:extLst>
      <p:ext uri="{BB962C8B-B14F-4D97-AF65-F5344CB8AC3E}">
        <p14:creationId xmlns:p14="http://schemas.microsoft.com/office/powerpoint/2010/main" val="243515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DEFF8-BB20-4BBA-BFC7-EEA1BEB3CA02}"/>
              </a:ext>
            </a:extLst>
          </p:cNvPr>
          <p:cNvPicPr>
            <a:picLocks noChangeAspect="1"/>
          </p:cNvPicPr>
          <p:nvPr/>
        </p:nvPicPr>
        <p:blipFill>
          <a:blip r:embed="rId2"/>
          <a:stretch>
            <a:fillRect/>
          </a:stretch>
        </p:blipFill>
        <p:spPr>
          <a:xfrm>
            <a:off x="876010" y="546735"/>
            <a:ext cx="1520567" cy="1365976"/>
          </a:xfrm>
          <a:prstGeom prst="rect">
            <a:avLst/>
          </a:prstGeom>
        </p:spPr>
      </p:pic>
      <p:pic>
        <p:nvPicPr>
          <p:cNvPr id="5" name="Picture 4">
            <a:extLst>
              <a:ext uri="{FF2B5EF4-FFF2-40B4-BE49-F238E27FC236}">
                <a16:creationId xmlns:a16="http://schemas.microsoft.com/office/drawing/2014/main" id="{17B5A484-E061-4448-95A9-3F710A145C8B}"/>
              </a:ext>
            </a:extLst>
          </p:cNvPr>
          <p:cNvPicPr>
            <a:picLocks noChangeAspect="1"/>
          </p:cNvPicPr>
          <p:nvPr/>
        </p:nvPicPr>
        <p:blipFill>
          <a:blip r:embed="rId3"/>
          <a:stretch>
            <a:fillRect/>
          </a:stretch>
        </p:blipFill>
        <p:spPr>
          <a:xfrm>
            <a:off x="9752061" y="904290"/>
            <a:ext cx="1365976" cy="1365976"/>
          </a:xfrm>
          <a:prstGeom prst="rect">
            <a:avLst/>
          </a:prstGeom>
        </p:spPr>
      </p:pic>
      <p:pic>
        <p:nvPicPr>
          <p:cNvPr id="6" name="Picture 5">
            <a:extLst>
              <a:ext uri="{FF2B5EF4-FFF2-40B4-BE49-F238E27FC236}">
                <a16:creationId xmlns:a16="http://schemas.microsoft.com/office/drawing/2014/main" id="{C4230969-F34F-4D3D-B091-F2B4399E94B7}"/>
              </a:ext>
            </a:extLst>
          </p:cNvPr>
          <p:cNvPicPr>
            <a:picLocks noChangeAspect="1"/>
          </p:cNvPicPr>
          <p:nvPr/>
        </p:nvPicPr>
        <p:blipFill rotWithShape="1">
          <a:blip r:embed="rId4"/>
          <a:srcRect b="44196"/>
          <a:stretch/>
        </p:blipFill>
        <p:spPr>
          <a:xfrm>
            <a:off x="822624" y="5270721"/>
            <a:ext cx="1731151" cy="1365975"/>
          </a:xfrm>
          <a:prstGeom prst="rect">
            <a:avLst/>
          </a:prstGeom>
        </p:spPr>
      </p:pic>
      <p:sp>
        <p:nvSpPr>
          <p:cNvPr id="10" name="Speech Bubble: Rectangle with Corners Rounded 9">
            <a:extLst>
              <a:ext uri="{FF2B5EF4-FFF2-40B4-BE49-F238E27FC236}">
                <a16:creationId xmlns:a16="http://schemas.microsoft.com/office/drawing/2014/main" id="{BB46AA09-AA1D-4645-82D2-DD114214A4D7}"/>
              </a:ext>
            </a:extLst>
          </p:cNvPr>
          <p:cNvSpPr/>
          <p:nvPr/>
        </p:nvSpPr>
        <p:spPr>
          <a:xfrm>
            <a:off x="2607161" y="43359"/>
            <a:ext cx="3636085" cy="1420080"/>
          </a:xfrm>
          <a:prstGeom prst="wedgeRoundRectCallout">
            <a:avLst>
              <a:gd name="adj1" fmla="val -51565"/>
              <a:gd name="adj2" fmla="val 664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Obviously a young girl in Elizabethan times has no actual power.   </a:t>
            </a:r>
            <a:endParaRPr lang="en-GB" sz="2000" dirty="0">
              <a:solidFill>
                <a:schemeClr val="tx1"/>
              </a:solidFill>
            </a:endParaRPr>
          </a:p>
        </p:txBody>
      </p:sp>
      <p:sp>
        <p:nvSpPr>
          <p:cNvPr id="12" name="Speech Bubble: Rectangle with Corners Rounded 11">
            <a:extLst>
              <a:ext uri="{FF2B5EF4-FFF2-40B4-BE49-F238E27FC236}">
                <a16:creationId xmlns:a16="http://schemas.microsoft.com/office/drawing/2014/main" id="{7FFD13B5-223B-4249-BAC2-A433CA757A3F}"/>
              </a:ext>
            </a:extLst>
          </p:cNvPr>
          <p:cNvSpPr/>
          <p:nvPr/>
        </p:nvSpPr>
        <p:spPr>
          <a:xfrm>
            <a:off x="6806257" y="37145"/>
            <a:ext cx="2945804" cy="1426294"/>
          </a:xfrm>
          <a:prstGeom prst="wedgeRoundRectCallout">
            <a:avLst>
              <a:gd name="adj1" fmla="val 43500"/>
              <a:gd name="adj2" fmla="val 801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Juliet is more cautious and has more control over her feelings. </a:t>
            </a:r>
            <a:endParaRPr lang="en-GB" sz="2000" dirty="0">
              <a:solidFill>
                <a:schemeClr val="tx1"/>
              </a:solidFill>
            </a:endParaRPr>
          </a:p>
        </p:txBody>
      </p:sp>
      <p:sp>
        <p:nvSpPr>
          <p:cNvPr id="13" name="Speech Bubble: Rectangle with Corners Rounded 12">
            <a:extLst>
              <a:ext uri="{FF2B5EF4-FFF2-40B4-BE49-F238E27FC236}">
                <a16:creationId xmlns:a16="http://schemas.microsoft.com/office/drawing/2014/main" id="{B10EDB9E-FF51-4CE3-B021-B55B4A35308F}"/>
              </a:ext>
            </a:extLst>
          </p:cNvPr>
          <p:cNvSpPr/>
          <p:nvPr/>
        </p:nvSpPr>
        <p:spPr>
          <a:xfrm>
            <a:off x="2447603" y="4234798"/>
            <a:ext cx="3314369" cy="938240"/>
          </a:xfrm>
          <a:prstGeom prst="wedgeRoundRectCallout">
            <a:avLst>
              <a:gd name="adj1" fmla="val -44464"/>
              <a:gd name="adj2" fmla="val 876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 Romeo and Juliet seem more like equals to me. </a:t>
            </a:r>
            <a:endParaRPr lang="en-GB" sz="2000" dirty="0">
              <a:solidFill>
                <a:schemeClr val="tx1"/>
              </a:solidFill>
            </a:endParaRPr>
          </a:p>
        </p:txBody>
      </p:sp>
      <p:sp>
        <p:nvSpPr>
          <p:cNvPr id="11" name="TextBox 10">
            <a:extLst>
              <a:ext uri="{FF2B5EF4-FFF2-40B4-BE49-F238E27FC236}">
                <a16:creationId xmlns:a16="http://schemas.microsoft.com/office/drawing/2014/main" id="{6D0E0DE8-8CBB-44D0-96EA-616D553E1C9D}"/>
              </a:ext>
            </a:extLst>
          </p:cNvPr>
          <p:cNvSpPr txBox="1"/>
          <p:nvPr/>
        </p:nvSpPr>
        <p:spPr>
          <a:xfrm>
            <a:off x="146284" y="1487245"/>
            <a:ext cx="914400" cy="381896"/>
          </a:xfrm>
          <a:prstGeom prst="rect">
            <a:avLst/>
          </a:prstGeom>
          <a:noFill/>
        </p:spPr>
        <p:txBody>
          <a:bodyPr wrap="square" rtlCol="0">
            <a:spAutoFit/>
          </a:bodyPr>
          <a:lstStyle/>
          <a:p>
            <a:r>
              <a:rPr lang="en-GB" b="1" dirty="0"/>
              <a:t>Bruce</a:t>
            </a:r>
          </a:p>
        </p:txBody>
      </p:sp>
      <p:sp>
        <p:nvSpPr>
          <p:cNvPr id="17" name="TextBox 16">
            <a:extLst>
              <a:ext uri="{FF2B5EF4-FFF2-40B4-BE49-F238E27FC236}">
                <a16:creationId xmlns:a16="http://schemas.microsoft.com/office/drawing/2014/main" id="{EF9842CA-6E7D-4EB5-B625-B25D1CF6A9CE}"/>
              </a:ext>
            </a:extLst>
          </p:cNvPr>
          <p:cNvSpPr txBox="1"/>
          <p:nvPr/>
        </p:nvSpPr>
        <p:spPr>
          <a:xfrm>
            <a:off x="11238463" y="1678193"/>
            <a:ext cx="729726" cy="381896"/>
          </a:xfrm>
          <a:prstGeom prst="rect">
            <a:avLst/>
          </a:prstGeom>
          <a:noFill/>
        </p:spPr>
        <p:txBody>
          <a:bodyPr wrap="square" rtlCol="0">
            <a:spAutoFit/>
          </a:bodyPr>
          <a:lstStyle/>
          <a:p>
            <a:r>
              <a:rPr lang="en-GB" b="1" dirty="0"/>
              <a:t>Sally</a:t>
            </a:r>
          </a:p>
        </p:txBody>
      </p:sp>
      <p:sp>
        <p:nvSpPr>
          <p:cNvPr id="19" name="TextBox 18">
            <a:extLst>
              <a:ext uri="{FF2B5EF4-FFF2-40B4-BE49-F238E27FC236}">
                <a16:creationId xmlns:a16="http://schemas.microsoft.com/office/drawing/2014/main" id="{B7FC6242-0C49-45D2-B76D-F49D2B50B1A5}"/>
              </a:ext>
            </a:extLst>
          </p:cNvPr>
          <p:cNvSpPr txBox="1"/>
          <p:nvPr/>
        </p:nvSpPr>
        <p:spPr>
          <a:xfrm>
            <a:off x="146284" y="5778935"/>
            <a:ext cx="729726" cy="381896"/>
          </a:xfrm>
          <a:prstGeom prst="rect">
            <a:avLst/>
          </a:prstGeom>
          <a:noFill/>
        </p:spPr>
        <p:txBody>
          <a:bodyPr wrap="square" rtlCol="0">
            <a:spAutoFit/>
          </a:bodyPr>
          <a:lstStyle/>
          <a:p>
            <a:r>
              <a:rPr lang="en-GB" b="1" dirty="0"/>
              <a:t>Mary</a:t>
            </a:r>
          </a:p>
        </p:txBody>
      </p:sp>
      <p:sp>
        <p:nvSpPr>
          <p:cNvPr id="16" name="TextBox 15">
            <a:extLst>
              <a:ext uri="{FF2B5EF4-FFF2-40B4-BE49-F238E27FC236}">
                <a16:creationId xmlns:a16="http://schemas.microsoft.com/office/drawing/2014/main" id="{A4FAAF7F-8B86-4F17-A513-BA169037B1CD}"/>
              </a:ext>
            </a:extLst>
          </p:cNvPr>
          <p:cNvSpPr txBox="1"/>
          <p:nvPr/>
        </p:nvSpPr>
        <p:spPr>
          <a:xfrm>
            <a:off x="1311206" y="2741837"/>
            <a:ext cx="9569246" cy="646331"/>
          </a:xfrm>
          <a:prstGeom prst="rect">
            <a:avLst/>
          </a:prstGeom>
          <a:noFill/>
          <a:ln>
            <a:solidFill>
              <a:schemeClr val="tx1"/>
            </a:solidFill>
          </a:ln>
        </p:spPr>
        <p:txBody>
          <a:bodyPr wrap="square" rtlCol="0">
            <a:spAutoFit/>
          </a:bodyPr>
          <a:lstStyle/>
          <a:p>
            <a:r>
              <a:rPr lang="en-GB" sz="3600" dirty="0" smtClean="0"/>
              <a:t>Juliet is a stronger character than Romeo. </a:t>
            </a:r>
            <a:endParaRPr lang="en-GB" sz="3600" dirty="0"/>
          </a:p>
        </p:txBody>
      </p:sp>
      <p:sp>
        <p:nvSpPr>
          <p:cNvPr id="2" name="TextBox 1">
            <a:extLst>
              <a:ext uri="{FF2B5EF4-FFF2-40B4-BE49-F238E27FC236}">
                <a16:creationId xmlns:a16="http://schemas.microsoft.com/office/drawing/2014/main" id="{F3D4FCC3-9994-4BA8-A83A-0BA6196DDBEF}"/>
              </a:ext>
            </a:extLst>
          </p:cNvPr>
          <p:cNvSpPr txBox="1"/>
          <p:nvPr/>
        </p:nvSpPr>
        <p:spPr>
          <a:xfrm>
            <a:off x="4141694" y="5838102"/>
            <a:ext cx="3410174" cy="646331"/>
          </a:xfrm>
          <a:prstGeom prst="rect">
            <a:avLst/>
          </a:prstGeom>
          <a:noFill/>
          <a:ln>
            <a:solidFill>
              <a:schemeClr val="tx1"/>
            </a:solidFill>
          </a:ln>
        </p:spPr>
        <p:txBody>
          <a:bodyPr wrap="square" rtlCol="0">
            <a:spAutoFit/>
          </a:bodyPr>
          <a:lstStyle/>
          <a:p>
            <a:r>
              <a:rPr lang="en-GB" dirty="0">
                <a:solidFill>
                  <a:srgbClr val="FF0000"/>
                </a:solidFill>
              </a:rPr>
              <a:t>Outcome: Reach a consensus within your group.</a:t>
            </a:r>
          </a:p>
        </p:txBody>
      </p:sp>
    </p:spTree>
    <p:extLst>
      <p:ext uri="{BB962C8B-B14F-4D97-AF65-F5344CB8AC3E}">
        <p14:creationId xmlns:p14="http://schemas.microsoft.com/office/powerpoint/2010/main" val="2094935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Act 3 Scene 5</a:t>
            </a:r>
            <a:endParaRPr lang="en-GB" dirty="0"/>
          </a:p>
        </p:txBody>
      </p:sp>
      <p:sp>
        <p:nvSpPr>
          <p:cNvPr id="3" name="Content Placeholder 2"/>
          <p:cNvSpPr>
            <a:spLocks noGrp="1"/>
          </p:cNvSpPr>
          <p:nvPr>
            <p:ph idx="1"/>
          </p:nvPr>
        </p:nvSpPr>
        <p:spPr/>
        <p:txBody>
          <a:bodyPr/>
          <a:lstStyle/>
          <a:p>
            <a:r>
              <a:rPr lang="en-GB" dirty="0" smtClean="0"/>
              <a:t>Romeo and Juliet must separate the morning after their wedding night.</a:t>
            </a:r>
            <a:endParaRPr lang="en-GB" dirty="0"/>
          </a:p>
        </p:txBody>
      </p:sp>
    </p:spTree>
    <p:extLst>
      <p:ext uri="{BB962C8B-B14F-4D97-AF65-F5344CB8AC3E}">
        <p14:creationId xmlns:p14="http://schemas.microsoft.com/office/powerpoint/2010/main" val="24193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439E9B-9E73-4612-AB48-99E097F1CFEF}"/>
              </a:ext>
            </a:extLst>
          </p:cNvPr>
          <p:cNvSpPr>
            <a:spLocks noGrp="1"/>
          </p:cNvSpPr>
          <p:nvPr>
            <p:ph idx="1"/>
          </p:nvPr>
        </p:nvSpPr>
        <p:spPr>
          <a:xfrm>
            <a:off x="170122" y="1"/>
            <a:ext cx="5635255" cy="5837274"/>
          </a:xfrm>
        </p:spPr>
        <p:txBody>
          <a:bodyPr>
            <a:normAutofit/>
          </a:bodyPr>
          <a:lstStyle/>
          <a:p>
            <a:r>
              <a:rPr lang="en-GB" sz="2000" dirty="0"/>
              <a:t>JULIET</a:t>
            </a:r>
          </a:p>
          <a:p>
            <a:r>
              <a:rPr lang="en-GB" sz="2000" dirty="0">
                <a:solidFill>
                  <a:srgbClr val="FF0000"/>
                </a:solidFill>
              </a:rPr>
              <a:t>Wilt thou be gone? </a:t>
            </a:r>
            <a:r>
              <a:rPr lang="en-GB" sz="2000" dirty="0">
                <a:solidFill>
                  <a:srgbClr val="0070C0"/>
                </a:solidFill>
              </a:rPr>
              <a:t>it is not yet near day</a:t>
            </a:r>
            <a:r>
              <a:rPr lang="en-GB" sz="2000" dirty="0"/>
              <a:t>:</a:t>
            </a:r>
          </a:p>
          <a:p>
            <a:r>
              <a:rPr lang="en-GB" sz="2000" dirty="0">
                <a:solidFill>
                  <a:srgbClr val="7030A0"/>
                </a:solidFill>
              </a:rPr>
              <a:t>It was the nightingale, and not the lark</a:t>
            </a:r>
            <a:r>
              <a:rPr lang="en-GB" sz="2000" dirty="0"/>
              <a:t>,</a:t>
            </a:r>
          </a:p>
          <a:p>
            <a:r>
              <a:rPr lang="en-GB" sz="2000" dirty="0"/>
              <a:t>That pierced the fearful hollow of thine ear;</a:t>
            </a:r>
          </a:p>
          <a:p>
            <a:r>
              <a:rPr lang="en-GB" sz="2000" dirty="0"/>
              <a:t>Nightly she sings on yon pomegranate-tree:</a:t>
            </a:r>
          </a:p>
          <a:p>
            <a:r>
              <a:rPr lang="en-GB" sz="2000" dirty="0"/>
              <a:t>Believe me, love, it was the nightingale.</a:t>
            </a:r>
          </a:p>
          <a:p>
            <a:endParaRPr lang="en-GB" sz="2000" dirty="0"/>
          </a:p>
          <a:p>
            <a:r>
              <a:rPr lang="en-GB" sz="2000" dirty="0"/>
              <a:t>ROMEO</a:t>
            </a:r>
          </a:p>
          <a:p>
            <a:r>
              <a:rPr lang="en-GB" sz="2000" dirty="0"/>
              <a:t>It was the lark, the herald of the morn,</a:t>
            </a:r>
          </a:p>
          <a:p>
            <a:r>
              <a:rPr lang="en-GB" sz="2000" dirty="0"/>
              <a:t>No nightingale: look, love, what envious streaks</a:t>
            </a:r>
          </a:p>
          <a:p>
            <a:r>
              <a:rPr lang="en-GB" sz="2000" dirty="0"/>
              <a:t>Do lace the severing clouds in yonder east:</a:t>
            </a:r>
          </a:p>
          <a:p>
            <a:r>
              <a:rPr lang="en-GB" sz="2000" dirty="0">
                <a:solidFill>
                  <a:srgbClr val="FF0000"/>
                </a:solidFill>
              </a:rPr>
              <a:t>Night's candles are burnt out, and jocund day</a:t>
            </a:r>
          </a:p>
          <a:p>
            <a:r>
              <a:rPr lang="en-GB" sz="2000" dirty="0">
                <a:solidFill>
                  <a:srgbClr val="FF0000"/>
                </a:solidFill>
              </a:rPr>
              <a:t>Stands tiptoe on the misty mountain tops</a:t>
            </a:r>
            <a:r>
              <a:rPr lang="en-GB" sz="2000" dirty="0"/>
              <a:t>.</a:t>
            </a:r>
          </a:p>
          <a:p>
            <a:r>
              <a:rPr lang="en-GB" sz="2000" dirty="0">
                <a:solidFill>
                  <a:srgbClr val="0070C0"/>
                </a:solidFill>
              </a:rPr>
              <a:t>I must be gone and live, or stay and die.</a:t>
            </a:r>
          </a:p>
        </p:txBody>
      </p:sp>
      <p:sp>
        <p:nvSpPr>
          <p:cNvPr id="6" name="TextBox 1">
            <a:extLst>
              <a:ext uri="{FF2B5EF4-FFF2-40B4-BE49-F238E27FC236}">
                <a16:creationId xmlns:a16="http://schemas.microsoft.com/office/drawing/2014/main" id="{B64FC152-AAC5-4366-9DF1-7D9CABD1512A}"/>
              </a:ext>
            </a:extLst>
          </p:cNvPr>
          <p:cNvSpPr txBox="1">
            <a:spLocks noChangeArrowheads="1"/>
          </p:cNvSpPr>
          <p:nvPr/>
        </p:nvSpPr>
        <p:spPr bwMode="auto">
          <a:xfrm>
            <a:off x="6985591" y="118951"/>
            <a:ext cx="5036287" cy="230832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solidFill>
                  <a:srgbClr val="FF0000"/>
                </a:solidFill>
                <a:latin typeface="Arial" panose="020B0604020202020204" pitchFamily="34" charset="0"/>
              </a:rPr>
              <a:t>Juliet uses a question to plead with Romeo to stay.</a:t>
            </a:r>
          </a:p>
          <a:p>
            <a:pPr eaLnBrk="1" hangingPunct="1">
              <a:spcBef>
                <a:spcPct val="0"/>
              </a:spcBef>
              <a:buFontTx/>
              <a:buNone/>
            </a:pPr>
            <a:endParaRPr lang="en-GB" altLang="en-US" sz="1600" dirty="0">
              <a:solidFill>
                <a:srgbClr val="FF0000"/>
              </a:solidFill>
              <a:latin typeface="Arial" panose="020B0604020202020204" pitchFamily="34" charset="0"/>
            </a:endParaRPr>
          </a:p>
          <a:p>
            <a:pPr eaLnBrk="1" hangingPunct="1">
              <a:spcBef>
                <a:spcPct val="0"/>
              </a:spcBef>
              <a:buFontTx/>
              <a:buNone/>
            </a:pPr>
            <a:endParaRPr lang="en-GB" altLang="en-US" sz="1600" dirty="0">
              <a:solidFill>
                <a:srgbClr val="FF0000"/>
              </a:solidFill>
              <a:latin typeface="Arial" panose="020B0604020202020204" pitchFamily="34" charset="0"/>
            </a:endParaRPr>
          </a:p>
          <a:p>
            <a:pPr eaLnBrk="1" hangingPunct="1">
              <a:spcBef>
                <a:spcPct val="0"/>
              </a:spcBef>
              <a:buFontTx/>
              <a:buNone/>
            </a:pPr>
            <a:r>
              <a:rPr lang="en-GB" altLang="en-US" sz="1600" dirty="0">
                <a:solidFill>
                  <a:srgbClr val="0070C0"/>
                </a:solidFill>
                <a:latin typeface="Arial" panose="020B0604020202020204" pitchFamily="34" charset="0"/>
              </a:rPr>
              <a:t>Juliet insists it is not even ‘near day’ even though the sun is rising. She is exaggerating. </a:t>
            </a:r>
          </a:p>
          <a:p>
            <a:pPr eaLnBrk="1" hangingPunct="1">
              <a:spcBef>
                <a:spcPct val="0"/>
              </a:spcBef>
              <a:buFontTx/>
              <a:buNone/>
            </a:pPr>
            <a:endParaRPr lang="en-GB" altLang="en-US" sz="1600" dirty="0">
              <a:solidFill>
                <a:srgbClr val="FF0000"/>
              </a:solidFill>
              <a:latin typeface="Arial" panose="020B0604020202020204" pitchFamily="34" charset="0"/>
            </a:endParaRPr>
          </a:p>
          <a:p>
            <a:pPr eaLnBrk="1" hangingPunct="1">
              <a:spcBef>
                <a:spcPct val="0"/>
              </a:spcBef>
              <a:buFontTx/>
              <a:buNone/>
            </a:pPr>
            <a:endParaRPr lang="en-GB" altLang="en-US" sz="1600" dirty="0">
              <a:solidFill>
                <a:srgbClr val="FF0000"/>
              </a:solidFill>
              <a:latin typeface="Arial" panose="020B0604020202020204" pitchFamily="34" charset="0"/>
            </a:endParaRPr>
          </a:p>
          <a:p>
            <a:pPr eaLnBrk="1" hangingPunct="1">
              <a:spcBef>
                <a:spcPct val="0"/>
              </a:spcBef>
              <a:buFontTx/>
              <a:buNone/>
            </a:pPr>
            <a:r>
              <a:rPr lang="en-GB" altLang="en-US" sz="1600" dirty="0">
                <a:solidFill>
                  <a:srgbClr val="7030A0"/>
                </a:solidFill>
                <a:latin typeface="Arial" panose="020B0604020202020204" pitchFamily="34" charset="0"/>
              </a:rPr>
              <a:t>Juliet says the bird they hear is the ‘nightingale’ – a symbol of the night, not the lark – a symbol of the day</a:t>
            </a:r>
          </a:p>
        </p:txBody>
      </p:sp>
      <p:cxnSp>
        <p:nvCxnSpPr>
          <p:cNvPr id="7" name="Straight Arrow Connector 6">
            <a:extLst>
              <a:ext uri="{FF2B5EF4-FFF2-40B4-BE49-F238E27FC236}">
                <a16:creationId xmlns:a16="http://schemas.microsoft.com/office/drawing/2014/main" id="{2E0C4EA7-13D9-4683-B95D-72770B9B5ED7}"/>
              </a:ext>
            </a:extLst>
          </p:cNvPr>
          <p:cNvCxnSpPr>
            <a:cxnSpLocks/>
          </p:cNvCxnSpPr>
          <p:nvPr/>
        </p:nvCxnSpPr>
        <p:spPr>
          <a:xfrm flipH="1">
            <a:off x="2020186" y="297712"/>
            <a:ext cx="4965405" cy="95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AD0AB5-CEB0-4F6B-B94A-240311C8FA34}"/>
              </a:ext>
            </a:extLst>
          </p:cNvPr>
          <p:cNvCxnSpPr>
            <a:cxnSpLocks/>
          </p:cNvCxnSpPr>
          <p:nvPr/>
        </p:nvCxnSpPr>
        <p:spPr>
          <a:xfrm flipH="1" flipV="1">
            <a:off x="4784651" y="691116"/>
            <a:ext cx="2043223" cy="329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F8AC39-1379-4F18-BCE1-EF2877E46872}"/>
              </a:ext>
            </a:extLst>
          </p:cNvPr>
          <p:cNvCxnSpPr>
            <a:cxnSpLocks/>
          </p:cNvCxnSpPr>
          <p:nvPr/>
        </p:nvCxnSpPr>
        <p:spPr>
          <a:xfrm flipH="1" flipV="1">
            <a:off x="4603898" y="1116419"/>
            <a:ext cx="2381694" cy="832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
            <a:extLst>
              <a:ext uri="{FF2B5EF4-FFF2-40B4-BE49-F238E27FC236}">
                <a16:creationId xmlns:a16="http://schemas.microsoft.com/office/drawing/2014/main" id="{81842CD5-838C-4269-AA56-4DF43DB94F9F}"/>
              </a:ext>
            </a:extLst>
          </p:cNvPr>
          <p:cNvSpPr txBox="1">
            <a:spLocks noChangeArrowheads="1"/>
          </p:cNvSpPr>
          <p:nvPr/>
        </p:nvSpPr>
        <p:spPr bwMode="auto">
          <a:xfrm>
            <a:off x="5805377" y="3150289"/>
            <a:ext cx="6058785" cy="13234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solidFill>
                  <a:srgbClr val="FF0000"/>
                </a:solidFill>
                <a:latin typeface="Arial" panose="020B0604020202020204" pitchFamily="34" charset="0"/>
              </a:rPr>
              <a:t>Romeo’s language is beautiful as he uses a metaphor ‘Night’s candles are burnt out’ for the disappearing starts, personification with ‘jocund day stands tiptoe on the misty mountain tops’ and alliteration ‘misty mountain’ but he is actually being very practical here. He is saying that day is actually here. </a:t>
            </a:r>
          </a:p>
        </p:txBody>
      </p:sp>
      <p:cxnSp>
        <p:nvCxnSpPr>
          <p:cNvPr id="17" name="Straight Arrow Connector 16">
            <a:extLst>
              <a:ext uri="{FF2B5EF4-FFF2-40B4-BE49-F238E27FC236}">
                <a16:creationId xmlns:a16="http://schemas.microsoft.com/office/drawing/2014/main" id="{C32C9877-D162-4A63-9B63-4ED33F36F4A6}"/>
              </a:ext>
            </a:extLst>
          </p:cNvPr>
          <p:cNvCxnSpPr>
            <a:cxnSpLocks/>
          </p:cNvCxnSpPr>
          <p:nvPr/>
        </p:nvCxnSpPr>
        <p:spPr>
          <a:xfrm flipV="1">
            <a:off x="4997302" y="3923414"/>
            <a:ext cx="659219" cy="550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1">
            <a:extLst>
              <a:ext uri="{FF2B5EF4-FFF2-40B4-BE49-F238E27FC236}">
                <a16:creationId xmlns:a16="http://schemas.microsoft.com/office/drawing/2014/main" id="{CAD07DBF-F7E1-40E4-8AE9-C1EBA6B867C8}"/>
              </a:ext>
            </a:extLst>
          </p:cNvPr>
          <p:cNvSpPr txBox="1">
            <a:spLocks noChangeArrowheads="1"/>
          </p:cNvSpPr>
          <p:nvPr/>
        </p:nvSpPr>
        <p:spPr bwMode="auto">
          <a:xfrm>
            <a:off x="5968409" y="5207359"/>
            <a:ext cx="4143153" cy="584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solidFill>
                  <a:srgbClr val="0070C0"/>
                </a:solidFill>
                <a:latin typeface="Arial" panose="020B0604020202020204" pitchFamily="34" charset="0"/>
              </a:rPr>
              <a:t>Romeo uses a blunt, monosyllabic statement to clearly state the situation. </a:t>
            </a:r>
          </a:p>
        </p:txBody>
      </p:sp>
      <p:cxnSp>
        <p:nvCxnSpPr>
          <p:cNvPr id="22" name="Straight Arrow Connector 21">
            <a:extLst>
              <a:ext uri="{FF2B5EF4-FFF2-40B4-BE49-F238E27FC236}">
                <a16:creationId xmlns:a16="http://schemas.microsoft.com/office/drawing/2014/main" id="{63B4E18D-85B7-4E65-A3D7-CE3678B3E492}"/>
              </a:ext>
            </a:extLst>
          </p:cNvPr>
          <p:cNvCxnSpPr>
            <a:cxnSpLocks/>
          </p:cNvCxnSpPr>
          <p:nvPr/>
        </p:nvCxnSpPr>
        <p:spPr>
          <a:xfrm flipH="1" flipV="1">
            <a:off x="4603898" y="5411973"/>
            <a:ext cx="1052623" cy="217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0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100D4-55B7-4B16-9EA4-C0E2B0BEE9FC}"/>
              </a:ext>
            </a:extLst>
          </p:cNvPr>
          <p:cNvSpPr>
            <a:spLocks noGrp="1"/>
          </p:cNvSpPr>
          <p:nvPr>
            <p:ph idx="1"/>
          </p:nvPr>
        </p:nvSpPr>
        <p:spPr>
          <a:xfrm>
            <a:off x="423531" y="92518"/>
            <a:ext cx="5137297" cy="3628877"/>
          </a:xfrm>
        </p:spPr>
        <p:txBody>
          <a:bodyPr>
            <a:normAutofit/>
          </a:bodyPr>
          <a:lstStyle/>
          <a:p>
            <a:r>
              <a:rPr lang="en-GB" sz="2000" dirty="0"/>
              <a:t>ROMEO</a:t>
            </a:r>
          </a:p>
          <a:p>
            <a:r>
              <a:rPr lang="en-GB" sz="2000" dirty="0"/>
              <a:t>Let me be taken, let me be put to death;</a:t>
            </a:r>
          </a:p>
          <a:p>
            <a:r>
              <a:rPr lang="en-GB" sz="2000" dirty="0"/>
              <a:t>I am content, so thou wilt have it so.</a:t>
            </a:r>
          </a:p>
          <a:p>
            <a:r>
              <a:rPr lang="en-GB" sz="2000" dirty="0"/>
              <a:t>I'll say yon grey is not the morning's eye,</a:t>
            </a:r>
          </a:p>
          <a:p>
            <a:r>
              <a:rPr lang="en-GB" sz="2000" dirty="0" err="1"/>
              <a:t>'Tis</a:t>
            </a:r>
            <a:r>
              <a:rPr lang="en-GB" sz="2000" dirty="0"/>
              <a:t> but the pale reflex of Cynthia's brow;</a:t>
            </a:r>
          </a:p>
          <a:p>
            <a:r>
              <a:rPr lang="en-GB" sz="2000" dirty="0"/>
              <a:t>Nor that is not the lark, whose notes do beat</a:t>
            </a:r>
          </a:p>
          <a:p>
            <a:r>
              <a:rPr lang="en-GB" sz="2000" dirty="0"/>
              <a:t>The </a:t>
            </a:r>
            <a:r>
              <a:rPr lang="en-GB" sz="2000" dirty="0" err="1"/>
              <a:t>vaulty</a:t>
            </a:r>
            <a:r>
              <a:rPr lang="en-GB" sz="2000" dirty="0"/>
              <a:t> heaven so high above our heads:</a:t>
            </a:r>
          </a:p>
          <a:p>
            <a:r>
              <a:rPr lang="en-GB" sz="2000" dirty="0">
                <a:solidFill>
                  <a:srgbClr val="FF0000"/>
                </a:solidFill>
              </a:rPr>
              <a:t>I have more care to stay than will to go:</a:t>
            </a:r>
          </a:p>
          <a:p>
            <a:r>
              <a:rPr lang="en-GB" sz="2000" dirty="0">
                <a:solidFill>
                  <a:srgbClr val="0070C0"/>
                </a:solidFill>
              </a:rPr>
              <a:t>Come, death, and welcome! </a:t>
            </a:r>
            <a:r>
              <a:rPr lang="en-GB" sz="2000" dirty="0">
                <a:solidFill>
                  <a:srgbClr val="FF0000"/>
                </a:solidFill>
              </a:rPr>
              <a:t>Juliet wills it so.</a:t>
            </a:r>
          </a:p>
        </p:txBody>
      </p:sp>
      <p:sp>
        <p:nvSpPr>
          <p:cNvPr id="4" name="TextBox 1">
            <a:extLst>
              <a:ext uri="{FF2B5EF4-FFF2-40B4-BE49-F238E27FC236}">
                <a16:creationId xmlns:a16="http://schemas.microsoft.com/office/drawing/2014/main" id="{047F325A-C525-4677-8933-933FA397D7F2}"/>
              </a:ext>
            </a:extLst>
          </p:cNvPr>
          <p:cNvSpPr txBox="1">
            <a:spLocks noChangeArrowheads="1"/>
          </p:cNvSpPr>
          <p:nvPr/>
        </p:nvSpPr>
        <p:spPr bwMode="auto">
          <a:xfrm>
            <a:off x="6953693" y="767537"/>
            <a:ext cx="5036287" cy="156966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solidFill>
                  <a:srgbClr val="FF0000"/>
                </a:solidFill>
                <a:latin typeface="Arial" panose="020B0604020202020204" pitchFamily="34" charset="0"/>
              </a:rPr>
              <a:t>Romeo uses a rhyming couplet to show that he actually does not fear death and would rather stay with Juliet.</a:t>
            </a:r>
          </a:p>
          <a:p>
            <a:pPr eaLnBrk="1" hangingPunct="1">
              <a:spcBef>
                <a:spcPct val="0"/>
              </a:spcBef>
              <a:buFontTx/>
              <a:buNone/>
            </a:pPr>
            <a:endParaRPr lang="en-GB" altLang="en-US" sz="1600" dirty="0">
              <a:solidFill>
                <a:srgbClr val="FF0000"/>
              </a:solidFill>
              <a:latin typeface="Arial" panose="020B0604020202020204" pitchFamily="34" charset="0"/>
            </a:endParaRPr>
          </a:p>
          <a:p>
            <a:pPr eaLnBrk="1" hangingPunct="1">
              <a:spcBef>
                <a:spcPct val="0"/>
              </a:spcBef>
              <a:buFontTx/>
              <a:buNone/>
            </a:pPr>
            <a:r>
              <a:rPr lang="en-GB" altLang="en-US" sz="1600" dirty="0">
                <a:solidFill>
                  <a:srgbClr val="0070C0"/>
                </a:solidFill>
                <a:latin typeface="Arial" panose="020B0604020202020204" pitchFamily="34" charset="0"/>
              </a:rPr>
              <a:t>Romeo personifies death and actually uses the word ‘welcome’ to show he is not afraid. </a:t>
            </a:r>
          </a:p>
        </p:txBody>
      </p:sp>
      <p:cxnSp>
        <p:nvCxnSpPr>
          <p:cNvPr id="5" name="Straight Arrow Connector 4">
            <a:extLst>
              <a:ext uri="{FF2B5EF4-FFF2-40B4-BE49-F238E27FC236}">
                <a16:creationId xmlns:a16="http://schemas.microsoft.com/office/drawing/2014/main" id="{3EEBC4B3-CFFC-4569-B855-BF5B2D432D16}"/>
              </a:ext>
            </a:extLst>
          </p:cNvPr>
          <p:cNvCxnSpPr>
            <a:cxnSpLocks/>
          </p:cNvCxnSpPr>
          <p:nvPr/>
        </p:nvCxnSpPr>
        <p:spPr>
          <a:xfrm flipH="1">
            <a:off x="4688958" y="1118097"/>
            <a:ext cx="2016642" cy="184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78087F-9680-47E6-9FB4-AB0755FCC8D1}"/>
              </a:ext>
            </a:extLst>
          </p:cNvPr>
          <p:cNvCxnSpPr>
            <a:cxnSpLocks/>
          </p:cNvCxnSpPr>
          <p:nvPr/>
        </p:nvCxnSpPr>
        <p:spPr>
          <a:xfrm flipH="1">
            <a:off x="3413051" y="1949303"/>
            <a:ext cx="3572541" cy="147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BBDB41AC-6669-4D89-9EDB-2649C9693308}"/>
              </a:ext>
            </a:extLst>
          </p:cNvPr>
          <p:cNvSpPr txBox="1">
            <a:spLocks/>
          </p:cNvSpPr>
          <p:nvPr/>
        </p:nvSpPr>
        <p:spPr>
          <a:xfrm>
            <a:off x="545808" y="4060712"/>
            <a:ext cx="5137297" cy="2201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ROMEO</a:t>
            </a:r>
          </a:p>
          <a:p>
            <a:r>
              <a:rPr lang="en-GB" sz="2000" dirty="0"/>
              <a:t>How is it, my soul? Let's talk; it is not day.</a:t>
            </a:r>
          </a:p>
          <a:p>
            <a:endParaRPr lang="en-GB" sz="2000" dirty="0"/>
          </a:p>
          <a:p>
            <a:r>
              <a:rPr lang="en-GB" sz="2000" dirty="0"/>
              <a:t>JULIET</a:t>
            </a:r>
          </a:p>
          <a:p>
            <a:r>
              <a:rPr lang="en-GB" sz="2000" dirty="0"/>
              <a:t>It is, it is: </a:t>
            </a:r>
            <a:r>
              <a:rPr lang="en-GB" sz="2000" dirty="0" err="1">
                <a:solidFill>
                  <a:srgbClr val="FF0000"/>
                </a:solidFill>
              </a:rPr>
              <a:t>hie</a:t>
            </a:r>
            <a:r>
              <a:rPr lang="en-GB" sz="2000" dirty="0">
                <a:solidFill>
                  <a:srgbClr val="FF0000"/>
                </a:solidFill>
              </a:rPr>
              <a:t> hence, be gone, away!</a:t>
            </a:r>
          </a:p>
        </p:txBody>
      </p:sp>
      <p:sp>
        <p:nvSpPr>
          <p:cNvPr id="13" name="TextBox 1">
            <a:extLst>
              <a:ext uri="{FF2B5EF4-FFF2-40B4-BE49-F238E27FC236}">
                <a16:creationId xmlns:a16="http://schemas.microsoft.com/office/drawing/2014/main" id="{35760285-B129-47A3-B7AE-020314B958C6}"/>
              </a:ext>
            </a:extLst>
          </p:cNvPr>
          <p:cNvSpPr txBox="1">
            <a:spLocks noChangeArrowheads="1"/>
          </p:cNvSpPr>
          <p:nvPr/>
        </p:nvSpPr>
        <p:spPr bwMode="auto">
          <a:xfrm>
            <a:off x="6790661" y="4105305"/>
            <a:ext cx="5036287" cy="206210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latin typeface="Arial" panose="020B0604020202020204" pitchFamily="34" charset="0"/>
              </a:rPr>
              <a:t>Romeo and Juliet share a rhyming couplet. Usually this shows how the couple are speaking in harmony but they contradict each other here. Romeo is willing to pretend it is not day but Juliet finally snaps back to reality and realises he must leave. </a:t>
            </a:r>
          </a:p>
          <a:p>
            <a:pPr eaLnBrk="1" hangingPunct="1">
              <a:spcBef>
                <a:spcPct val="0"/>
              </a:spcBef>
              <a:buFontTx/>
              <a:buNone/>
            </a:pPr>
            <a:endParaRPr lang="en-GB" altLang="en-US" sz="1600" dirty="0">
              <a:latin typeface="Arial" panose="020B0604020202020204" pitchFamily="34" charset="0"/>
            </a:endParaRPr>
          </a:p>
          <a:p>
            <a:pPr eaLnBrk="1" hangingPunct="1">
              <a:spcBef>
                <a:spcPct val="0"/>
              </a:spcBef>
              <a:buFontTx/>
              <a:buNone/>
            </a:pPr>
            <a:r>
              <a:rPr lang="en-GB" altLang="en-US" sz="1600" dirty="0">
                <a:solidFill>
                  <a:srgbClr val="FF0000"/>
                </a:solidFill>
                <a:latin typeface="Arial" panose="020B0604020202020204" pitchFamily="34" charset="0"/>
              </a:rPr>
              <a:t>Juliet using a tripling of imperatives to order Romeo to leave.</a:t>
            </a:r>
          </a:p>
        </p:txBody>
      </p:sp>
      <p:cxnSp>
        <p:nvCxnSpPr>
          <p:cNvPr id="14" name="Straight Arrow Connector 13">
            <a:extLst>
              <a:ext uri="{FF2B5EF4-FFF2-40B4-BE49-F238E27FC236}">
                <a16:creationId xmlns:a16="http://schemas.microsoft.com/office/drawing/2014/main" id="{64062D62-AE45-41C3-8A6E-1072B6540768}"/>
              </a:ext>
            </a:extLst>
          </p:cNvPr>
          <p:cNvCxnSpPr>
            <a:cxnSpLocks/>
          </p:cNvCxnSpPr>
          <p:nvPr/>
        </p:nvCxnSpPr>
        <p:spPr>
          <a:xfrm flipH="1" flipV="1">
            <a:off x="4765161" y="5899297"/>
            <a:ext cx="1835888" cy="61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72053B-7696-4E00-BEE3-508DA957AA84}"/>
              </a:ext>
            </a:extLst>
          </p:cNvPr>
          <p:cNvCxnSpPr>
            <a:cxnSpLocks/>
          </p:cNvCxnSpPr>
          <p:nvPr/>
        </p:nvCxnSpPr>
        <p:spPr>
          <a:xfrm flipH="1">
            <a:off x="5560828" y="4413359"/>
            <a:ext cx="1126170" cy="333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396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CADE0-A2BD-4B93-A463-DB1A53DEF557}"/>
              </a:ext>
            </a:extLst>
          </p:cNvPr>
          <p:cNvSpPr>
            <a:spLocks noGrp="1"/>
          </p:cNvSpPr>
          <p:nvPr>
            <p:ph idx="1"/>
          </p:nvPr>
        </p:nvSpPr>
        <p:spPr>
          <a:xfrm>
            <a:off x="487326" y="315802"/>
            <a:ext cx="5987902" cy="2182849"/>
          </a:xfrm>
        </p:spPr>
        <p:txBody>
          <a:bodyPr>
            <a:normAutofit/>
          </a:bodyPr>
          <a:lstStyle/>
          <a:p>
            <a:r>
              <a:rPr lang="en-GB" sz="2000" dirty="0"/>
              <a:t>JULIET</a:t>
            </a:r>
          </a:p>
          <a:p>
            <a:r>
              <a:rPr lang="en-GB" sz="2000" dirty="0"/>
              <a:t>O, now be gone; more light and light it grows.</a:t>
            </a:r>
          </a:p>
          <a:p>
            <a:endParaRPr lang="en-GB" sz="2000" dirty="0"/>
          </a:p>
          <a:p>
            <a:r>
              <a:rPr lang="en-GB" sz="2000" dirty="0"/>
              <a:t>ROMEO</a:t>
            </a:r>
          </a:p>
          <a:p>
            <a:r>
              <a:rPr lang="en-GB" sz="2000" dirty="0">
                <a:solidFill>
                  <a:srgbClr val="FF0000"/>
                </a:solidFill>
              </a:rPr>
              <a:t>More light and light</a:t>
            </a:r>
            <a:r>
              <a:rPr lang="en-GB" sz="2000" dirty="0"/>
              <a:t>; </a:t>
            </a:r>
            <a:r>
              <a:rPr lang="en-GB" sz="2000" dirty="0">
                <a:solidFill>
                  <a:srgbClr val="FF0000"/>
                </a:solidFill>
              </a:rPr>
              <a:t>more dark and dark </a:t>
            </a:r>
            <a:r>
              <a:rPr lang="en-GB" sz="2000" dirty="0"/>
              <a:t>our woes!</a:t>
            </a:r>
          </a:p>
        </p:txBody>
      </p:sp>
      <p:sp>
        <p:nvSpPr>
          <p:cNvPr id="4" name="TextBox 1">
            <a:extLst>
              <a:ext uri="{FF2B5EF4-FFF2-40B4-BE49-F238E27FC236}">
                <a16:creationId xmlns:a16="http://schemas.microsoft.com/office/drawing/2014/main" id="{1F6A3162-BDF3-4A4A-80CE-6F208FFD6857}"/>
              </a:ext>
            </a:extLst>
          </p:cNvPr>
          <p:cNvSpPr txBox="1">
            <a:spLocks noChangeArrowheads="1"/>
          </p:cNvSpPr>
          <p:nvPr/>
        </p:nvSpPr>
        <p:spPr bwMode="auto">
          <a:xfrm>
            <a:off x="6889897" y="315802"/>
            <a:ext cx="5036287" cy="255454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latin typeface="Arial" panose="020B0604020202020204" pitchFamily="34" charset="0"/>
              </a:rPr>
              <a:t>Romeo and Juliet share a rhyming couplet again. There thinking is in complete harmony now as they are both experiencing the painful reality that Romeo must leave.</a:t>
            </a:r>
          </a:p>
          <a:p>
            <a:pPr eaLnBrk="1" hangingPunct="1">
              <a:spcBef>
                <a:spcPct val="0"/>
              </a:spcBef>
              <a:buFontTx/>
              <a:buNone/>
            </a:pPr>
            <a:endParaRPr lang="en-GB" altLang="en-US" sz="1600" dirty="0">
              <a:latin typeface="Arial" panose="020B0604020202020204" pitchFamily="34" charset="0"/>
            </a:endParaRPr>
          </a:p>
          <a:p>
            <a:pPr eaLnBrk="1" hangingPunct="1">
              <a:spcBef>
                <a:spcPct val="0"/>
              </a:spcBef>
              <a:buFontTx/>
              <a:buNone/>
            </a:pPr>
            <a:r>
              <a:rPr lang="en-GB" altLang="en-US" sz="1600" dirty="0">
                <a:solidFill>
                  <a:srgbClr val="FF0000"/>
                </a:solidFill>
                <a:latin typeface="Arial" panose="020B0604020202020204" pitchFamily="34" charset="0"/>
              </a:rPr>
              <a:t>Shakespeare makes effective use of antithesis here by contrasting ‘light’ and ‘dark’. Usually ‘light’ symbolises something positive but the increasing ‘light’ of day is actually making their lives ‘dark’ because they have to leave each other. </a:t>
            </a:r>
          </a:p>
        </p:txBody>
      </p:sp>
      <p:cxnSp>
        <p:nvCxnSpPr>
          <p:cNvPr id="5" name="Straight Arrow Connector 4">
            <a:extLst>
              <a:ext uri="{FF2B5EF4-FFF2-40B4-BE49-F238E27FC236}">
                <a16:creationId xmlns:a16="http://schemas.microsoft.com/office/drawing/2014/main" id="{89817166-9B8F-43BD-8EBF-E5483F66EE29}"/>
              </a:ext>
            </a:extLst>
          </p:cNvPr>
          <p:cNvCxnSpPr>
            <a:cxnSpLocks/>
          </p:cNvCxnSpPr>
          <p:nvPr/>
        </p:nvCxnSpPr>
        <p:spPr>
          <a:xfrm flipH="1">
            <a:off x="5763727" y="851452"/>
            <a:ext cx="1126170" cy="333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36ED6A-517C-4CB3-A879-AC6B623ADD02}"/>
              </a:ext>
            </a:extLst>
          </p:cNvPr>
          <p:cNvCxnSpPr>
            <a:cxnSpLocks/>
          </p:cNvCxnSpPr>
          <p:nvPr/>
        </p:nvCxnSpPr>
        <p:spPr>
          <a:xfrm flipH="1" flipV="1">
            <a:off x="4519277" y="2402756"/>
            <a:ext cx="1955951" cy="95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E28DE8D2-6085-4D85-9086-CCF5745D970F}"/>
              </a:ext>
            </a:extLst>
          </p:cNvPr>
          <p:cNvSpPr txBox="1">
            <a:spLocks/>
          </p:cNvSpPr>
          <p:nvPr/>
        </p:nvSpPr>
        <p:spPr>
          <a:xfrm>
            <a:off x="487326" y="3834333"/>
            <a:ext cx="5987902" cy="218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JULIET</a:t>
            </a:r>
          </a:p>
          <a:p>
            <a:r>
              <a:rPr lang="en-GB" sz="2000" dirty="0"/>
              <a:t>O God, </a:t>
            </a:r>
            <a:r>
              <a:rPr lang="en-GB" sz="2000" dirty="0">
                <a:solidFill>
                  <a:srgbClr val="FF0000"/>
                </a:solidFill>
              </a:rPr>
              <a:t>I have an ill-divining soul!</a:t>
            </a:r>
          </a:p>
          <a:p>
            <a:r>
              <a:rPr lang="en-GB" sz="2000" dirty="0"/>
              <a:t>Methinks </a:t>
            </a:r>
            <a:r>
              <a:rPr lang="en-GB" sz="2000" dirty="0">
                <a:solidFill>
                  <a:srgbClr val="FF0000"/>
                </a:solidFill>
              </a:rPr>
              <a:t>I see thee, now thou art below,</a:t>
            </a:r>
          </a:p>
          <a:p>
            <a:r>
              <a:rPr lang="en-GB" sz="2000" dirty="0">
                <a:solidFill>
                  <a:srgbClr val="FF0000"/>
                </a:solidFill>
              </a:rPr>
              <a:t>As one dead in the bottom of a tomb</a:t>
            </a:r>
          </a:p>
        </p:txBody>
      </p:sp>
      <p:sp>
        <p:nvSpPr>
          <p:cNvPr id="10" name="TextBox 1">
            <a:extLst>
              <a:ext uri="{FF2B5EF4-FFF2-40B4-BE49-F238E27FC236}">
                <a16:creationId xmlns:a16="http://schemas.microsoft.com/office/drawing/2014/main" id="{6ED6FEB0-EA8D-484B-9B38-34AC2B255852}"/>
              </a:ext>
            </a:extLst>
          </p:cNvPr>
          <p:cNvSpPr txBox="1">
            <a:spLocks noChangeArrowheads="1"/>
          </p:cNvSpPr>
          <p:nvPr/>
        </p:nvSpPr>
        <p:spPr bwMode="auto">
          <a:xfrm>
            <a:off x="6787115" y="4359718"/>
            <a:ext cx="5036287"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dirty="0">
                <a:solidFill>
                  <a:srgbClr val="FF0000"/>
                </a:solidFill>
                <a:latin typeface="Arial" panose="020B0604020202020204" pitchFamily="34" charset="0"/>
              </a:rPr>
              <a:t>Juliet has a premonition of Romeo’s death. Does she have a clearer understanding that they are ‘star-crossed’ lovers, as mentioned in the prologue? </a:t>
            </a:r>
          </a:p>
        </p:txBody>
      </p:sp>
      <p:cxnSp>
        <p:nvCxnSpPr>
          <p:cNvPr id="11" name="Straight Arrow Connector 10">
            <a:extLst>
              <a:ext uri="{FF2B5EF4-FFF2-40B4-BE49-F238E27FC236}">
                <a16:creationId xmlns:a16="http://schemas.microsoft.com/office/drawing/2014/main" id="{006FE9ED-A26A-4C9C-B03F-3EA9AB1265C5}"/>
              </a:ext>
            </a:extLst>
          </p:cNvPr>
          <p:cNvCxnSpPr>
            <a:cxnSpLocks/>
          </p:cNvCxnSpPr>
          <p:nvPr/>
        </p:nvCxnSpPr>
        <p:spPr>
          <a:xfrm flipH="1">
            <a:off x="4901609" y="4418797"/>
            <a:ext cx="1757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86D46D2-151A-4ED3-B2A7-700257746089}"/>
              </a:ext>
            </a:extLst>
          </p:cNvPr>
          <p:cNvCxnSpPr>
            <a:cxnSpLocks/>
          </p:cNvCxnSpPr>
          <p:nvPr/>
        </p:nvCxnSpPr>
        <p:spPr>
          <a:xfrm flipH="1">
            <a:off x="4997302" y="4780069"/>
            <a:ext cx="1725798" cy="410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260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677450-D6C5-4FB0-A11E-D60F695B34A9}"/>
              </a:ext>
            </a:extLst>
          </p:cNvPr>
          <p:cNvGraphicFramePr>
            <a:graphicFrameLocks noGrp="1"/>
          </p:cNvGraphicFramePr>
          <p:nvPr>
            <p:extLst>
              <p:ext uri="{D42A27DB-BD31-4B8C-83A1-F6EECF244321}">
                <p14:modId xmlns:p14="http://schemas.microsoft.com/office/powerpoint/2010/main" val="1840884957"/>
              </p:ext>
            </p:extLst>
          </p:nvPr>
        </p:nvGraphicFramePr>
        <p:xfrm>
          <a:off x="133815" y="193964"/>
          <a:ext cx="11742234" cy="6399426"/>
        </p:xfrm>
        <a:graphic>
          <a:graphicData uri="http://schemas.openxmlformats.org/drawingml/2006/table">
            <a:tbl>
              <a:tblPr firstRow="1" firstCol="1" bandRow="1">
                <a:tableStyleId>{5C22544A-7EE6-4342-B048-85BDC9FD1C3A}</a:tableStyleId>
              </a:tblPr>
              <a:tblGrid>
                <a:gridCol w="3568390">
                  <a:extLst>
                    <a:ext uri="{9D8B030D-6E8A-4147-A177-3AD203B41FA5}">
                      <a16:colId xmlns:a16="http://schemas.microsoft.com/office/drawing/2014/main" val="1852188013"/>
                    </a:ext>
                  </a:extLst>
                </a:gridCol>
                <a:gridCol w="8173844">
                  <a:extLst>
                    <a:ext uri="{9D8B030D-6E8A-4147-A177-3AD203B41FA5}">
                      <a16:colId xmlns:a16="http://schemas.microsoft.com/office/drawing/2014/main" val="2292839061"/>
                    </a:ext>
                  </a:extLst>
                </a:gridCol>
              </a:tblGrid>
              <a:tr h="788123">
                <a:tc>
                  <a:txBody>
                    <a:bodyPr/>
                    <a:lstStyle/>
                    <a:p>
                      <a:pPr algn="l">
                        <a:lnSpc>
                          <a:spcPct val="107000"/>
                        </a:lnSpc>
                        <a:spcAft>
                          <a:spcPts val="0"/>
                        </a:spcAft>
                      </a:pPr>
                      <a:r>
                        <a:rPr lang="en-GB" sz="2000" b="1" dirty="0">
                          <a:solidFill>
                            <a:schemeClr val="tx1"/>
                          </a:solidFill>
                          <a:effectLst/>
                        </a:rPr>
                        <a:t>Evidence Suggests</a:t>
                      </a:r>
                    </a:p>
                    <a:p>
                      <a:pPr algn="l">
                        <a:lnSpc>
                          <a:spcPct val="107000"/>
                        </a:lnSpc>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“QUOTE”</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rPr>
                        <a:t>Firstly</a:t>
                      </a:r>
                      <a:r>
                        <a:rPr lang="en-GB" sz="2000" b="1" baseline="0" dirty="0">
                          <a:solidFill>
                            <a:schemeClr val="tx1"/>
                          </a:solidFill>
                          <a:effectLst/>
                        </a:rPr>
                        <a:t>, when Romeo and Juliet wake up after spending the night together Juliet says “Wilt thou be gone? it is not yet near day: it was the nightingale, and not the lark”, which suggests that Juliet is in denial that Romeo has to leave.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57095"/>
                  </a:ext>
                </a:extLst>
              </a:tr>
              <a:tr h="1181250">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1</a:t>
                      </a:r>
                    </a:p>
                    <a:p>
                      <a:pPr algn="l">
                        <a:lnSpc>
                          <a:spcPct val="107000"/>
                        </a:lnSpc>
                        <a:spcAft>
                          <a:spcPts val="0"/>
                        </a:spcAft>
                      </a:pPr>
                      <a:r>
                        <a:rPr lang="en-GB" sz="2000" b="1" dirty="0">
                          <a:solidFill>
                            <a:schemeClr val="tx1"/>
                          </a:solidFill>
                          <a:effectLst/>
                        </a:rPr>
                        <a:t>Comment on Words</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Shakespeare has Juliet use a questio</a:t>
                      </a:r>
                      <a:r>
                        <a:rPr lang="en-GB"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“Wilt thou be gone?” to make it seem like Juliet is pleading with Romeo to stay. It is obvious that he has to go and using a question makes it seem like she is almost begging him to stay.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694912"/>
                  </a:ext>
                </a:extLst>
              </a:tr>
              <a:tr h="1159726">
                <a:tc>
                  <a:txBody>
                    <a:bodyPr/>
                    <a:lstStyle/>
                    <a:p>
                      <a:pPr algn="l">
                        <a:lnSpc>
                          <a:spcPct val="107000"/>
                        </a:lnSpc>
                        <a:spcAft>
                          <a:spcPts val="0"/>
                        </a:spcAft>
                      </a:pPr>
                      <a:r>
                        <a:rPr lang="en-GB" sz="2000" b="1" dirty="0" err="1">
                          <a:solidFill>
                            <a:schemeClr val="tx1"/>
                          </a:solidFill>
                          <a:effectLst/>
                        </a:rPr>
                        <a:t>CoW</a:t>
                      </a:r>
                      <a:r>
                        <a:rPr lang="en-GB" sz="2000" b="1" dirty="0">
                          <a:solidFill>
                            <a:schemeClr val="tx1"/>
                          </a:solidFill>
                          <a:effectLst/>
                        </a:rPr>
                        <a:t> 2</a:t>
                      </a:r>
                    </a:p>
                    <a:p>
                      <a:pPr algn="l">
                        <a:lnSpc>
                          <a:spcPct val="107000"/>
                        </a:lnSpc>
                        <a:spcAft>
                          <a:spcPts val="0"/>
                        </a:spcAft>
                      </a:pPr>
                      <a:r>
                        <a:rPr lang="en-GB" sz="2000" b="1" dirty="0">
                          <a:solidFill>
                            <a:schemeClr val="tx1"/>
                          </a:solidFill>
                          <a:effectLst/>
                        </a:rPr>
                        <a:t>Comment on Words (More!)</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Additionally, Shakespeare has Juliet use the names of bird, “nightingale” and “dark” to symbolise night and morning. By emphasising that it was “the nightingale”, which is a symbol of the night, Juliet is trying to convince herself that it is not morning. </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427550"/>
                  </a:ext>
                </a:extLst>
              </a:tr>
              <a:tr h="1534530">
                <a:tc>
                  <a:txBody>
                    <a:bodyPr/>
                    <a:lstStyle/>
                    <a:p>
                      <a:pPr algn="l">
                        <a:lnSpc>
                          <a:spcPct val="107000"/>
                        </a:lnSpc>
                        <a:spcAft>
                          <a:spcPts val="0"/>
                        </a:spcAft>
                      </a:pPr>
                      <a:r>
                        <a:rPr lang="en-GB" sz="2000" b="1" dirty="0">
                          <a:solidFill>
                            <a:schemeClr val="tx1"/>
                          </a:solidFill>
                          <a:effectLst/>
                        </a:rPr>
                        <a:t>C.A.R.</a:t>
                      </a:r>
                    </a:p>
                    <a:p>
                      <a:pPr algn="l">
                        <a:lnSpc>
                          <a:spcPct val="107000"/>
                        </a:lnSpc>
                        <a:spcAft>
                          <a:spcPts val="0"/>
                        </a:spcAft>
                      </a:pPr>
                      <a:r>
                        <a:rPr lang="en-GB" sz="1800" b="1" dirty="0">
                          <a:solidFill>
                            <a:schemeClr val="tx1"/>
                          </a:solidFill>
                          <a:effectLst/>
                        </a:rPr>
                        <a:t>Characters/Audience/Relationships</a:t>
                      </a:r>
                    </a:p>
                    <a:p>
                      <a:pPr algn="l">
                        <a:lnSpc>
                          <a:spcPct val="107000"/>
                        </a:lnSpc>
                        <a:spcAft>
                          <a:spcPts val="0"/>
                        </a:spcAft>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will help the audience understand Juliet’s character because she is usually practical and thinking clearly but here she is seems to be overwhelmed with her emotions and is desperate for Romeo to stay, no matter what the consequences. </a:t>
                      </a:r>
                    </a:p>
                    <a:p>
                      <a:pPr algn="l">
                        <a:lnSpc>
                          <a:spcPct val="107000"/>
                        </a:lnSpc>
                        <a:spcAft>
                          <a:spcPts val="0"/>
                        </a:spcAft>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audience might also see how the relationship between Juliet and Romeo is getting even more intense because of her strong feelings of love after they have spent the night together. </a:t>
                      </a:r>
                    </a:p>
                  </a:txBody>
                  <a:tcPr marL="42921" marR="42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898722"/>
                  </a:ext>
                </a:extLst>
              </a:tr>
            </a:tbl>
          </a:graphicData>
        </a:graphic>
      </p:graphicFrame>
      <p:pic>
        <p:nvPicPr>
          <p:cNvPr id="5" name="Picture 4">
            <a:extLst>
              <a:ext uri="{FF2B5EF4-FFF2-40B4-BE49-F238E27FC236}">
                <a16:creationId xmlns:a16="http://schemas.microsoft.com/office/drawing/2014/main" id="{F61CE90B-2D35-47FD-8AD5-05FBBD7C204A}"/>
              </a:ext>
            </a:extLst>
          </p:cNvPr>
          <p:cNvPicPr>
            <a:picLocks noChangeAspect="1"/>
          </p:cNvPicPr>
          <p:nvPr/>
        </p:nvPicPr>
        <p:blipFill>
          <a:blip r:embed="rId2"/>
          <a:stretch>
            <a:fillRect/>
          </a:stretch>
        </p:blipFill>
        <p:spPr>
          <a:xfrm>
            <a:off x="761701" y="4781810"/>
            <a:ext cx="1928117" cy="585997"/>
          </a:xfrm>
          <a:prstGeom prst="rect">
            <a:avLst/>
          </a:prstGeom>
        </p:spPr>
      </p:pic>
      <p:pic>
        <p:nvPicPr>
          <p:cNvPr id="6" name="Picture 5">
            <a:extLst>
              <a:ext uri="{FF2B5EF4-FFF2-40B4-BE49-F238E27FC236}">
                <a16:creationId xmlns:a16="http://schemas.microsoft.com/office/drawing/2014/main" id="{1A1C8BEE-2922-4E62-BDA8-CD10CE5D9183}"/>
              </a:ext>
            </a:extLst>
          </p:cNvPr>
          <p:cNvPicPr>
            <a:picLocks noChangeAspect="1"/>
          </p:cNvPicPr>
          <p:nvPr/>
        </p:nvPicPr>
        <p:blipFill>
          <a:blip r:embed="rId3"/>
          <a:stretch>
            <a:fillRect/>
          </a:stretch>
        </p:blipFill>
        <p:spPr>
          <a:xfrm>
            <a:off x="2432984" y="1912033"/>
            <a:ext cx="814038" cy="651879"/>
          </a:xfrm>
          <a:prstGeom prst="rect">
            <a:avLst/>
          </a:prstGeom>
        </p:spPr>
      </p:pic>
      <p:pic>
        <p:nvPicPr>
          <p:cNvPr id="7" name="Picture 6">
            <a:extLst>
              <a:ext uri="{FF2B5EF4-FFF2-40B4-BE49-F238E27FC236}">
                <a16:creationId xmlns:a16="http://schemas.microsoft.com/office/drawing/2014/main" id="{A012DAD8-863E-478B-8801-0CFDF6003685}"/>
              </a:ext>
            </a:extLst>
          </p:cNvPr>
          <p:cNvPicPr>
            <a:picLocks noChangeAspect="1"/>
          </p:cNvPicPr>
          <p:nvPr/>
        </p:nvPicPr>
        <p:blipFill>
          <a:blip r:embed="rId3"/>
          <a:stretch>
            <a:fillRect/>
          </a:stretch>
        </p:blipFill>
        <p:spPr>
          <a:xfrm>
            <a:off x="3104707" y="3307189"/>
            <a:ext cx="532997" cy="426823"/>
          </a:xfrm>
          <a:prstGeom prst="rect">
            <a:avLst/>
          </a:prstGeom>
        </p:spPr>
      </p:pic>
    </p:spTree>
    <p:extLst>
      <p:ext uri="{BB962C8B-B14F-4D97-AF65-F5344CB8AC3E}">
        <p14:creationId xmlns:p14="http://schemas.microsoft.com/office/powerpoint/2010/main" val="252024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pPr algn="ctr"/>
            <a:r>
              <a:rPr lang="en-GB" u="sng" dirty="0"/>
              <a:t>Who is Rosaline?</a:t>
            </a:r>
          </a:p>
        </p:txBody>
      </p:sp>
      <p:pic>
        <p:nvPicPr>
          <p:cNvPr id="4" name="Content Placeholder 3"/>
          <p:cNvPicPr>
            <a:picLocks noGrp="1" noChangeAspect="1"/>
          </p:cNvPicPr>
          <p:nvPr>
            <p:ph idx="1"/>
          </p:nvPr>
        </p:nvPicPr>
        <p:blipFill>
          <a:blip r:embed="rId2"/>
          <a:stretch>
            <a:fillRect/>
          </a:stretch>
        </p:blipFill>
        <p:spPr>
          <a:xfrm>
            <a:off x="411797" y="1934051"/>
            <a:ext cx="2143125" cy="2143125"/>
          </a:xfrm>
          <a:prstGeom prst="rect">
            <a:avLst/>
          </a:prstGeom>
        </p:spPr>
      </p:pic>
      <p:sp>
        <p:nvSpPr>
          <p:cNvPr id="5" name="Rectangle 4"/>
          <p:cNvSpPr/>
          <p:nvPr/>
        </p:nvSpPr>
        <p:spPr>
          <a:xfrm>
            <a:off x="2722880" y="2104797"/>
            <a:ext cx="8107680" cy="1815882"/>
          </a:xfrm>
          <a:prstGeom prst="rect">
            <a:avLst/>
          </a:prstGeom>
        </p:spPr>
        <p:txBody>
          <a:bodyPr wrap="square">
            <a:spAutoFit/>
          </a:bodyPr>
          <a:lstStyle/>
          <a:p>
            <a:r>
              <a:rPr lang="en-GB" sz="2800" b="1" dirty="0">
                <a:solidFill>
                  <a:srgbClr val="222222"/>
                </a:solidFill>
                <a:latin typeface="arial" panose="020B0604020202020204" pitchFamily="34" charset="0"/>
              </a:rPr>
              <a:t>Rosaline</a:t>
            </a:r>
            <a:r>
              <a:rPr lang="en-GB" sz="2800" dirty="0">
                <a:solidFill>
                  <a:srgbClr val="222222"/>
                </a:solidFill>
                <a:latin typeface="arial" panose="020B0604020202020204" pitchFamily="34" charset="0"/>
              </a:rPr>
              <a:t> is an unseen character in Romeo and Juliet. Although silent, her role is important. Romeo is at first deeply in love with </a:t>
            </a:r>
            <a:r>
              <a:rPr lang="en-GB" sz="2800" b="1" dirty="0">
                <a:solidFill>
                  <a:srgbClr val="222222"/>
                </a:solidFill>
                <a:latin typeface="arial" panose="020B0604020202020204" pitchFamily="34" charset="0"/>
              </a:rPr>
              <a:t>Rosaline</a:t>
            </a:r>
            <a:r>
              <a:rPr lang="en-GB" sz="2800" dirty="0">
                <a:solidFill>
                  <a:srgbClr val="222222"/>
                </a:solidFill>
                <a:latin typeface="arial" panose="020B0604020202020204" pitchFamily="34" charset="0"/>
              </a:rPr>
              <a:t> and expresses his dismay at her not loving him back.</a:t>
            </a:r>
            <a:endParaRPr lang="en-GB" sz="2800" dirty="0"/>
          </a:p>
        </p:txBody>
      </p:sp>
    </p:spTree>
    <p:extLst>
      <p:ext uri="{BB962C8B-B14F-4D97-AF65-F5344CB8AC3E}">
        <p14:creationId xmlns:p14="http://schemas.microsoft.com/office/powerpoint/2010/main" val="244660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185" y="329334"/>
            <a:ext cx="5421284" cy="4351338"/>
          </a:xfrm>
        </p:spPr>
        <p:txBody>
          <a:bodyPr>
            <a:normAutofit fontScale="62500" lnSpcReduction="20000"/>
          </a:bodyPr>
          <a:lstStyle/>
          <a:p>
            <a:r>
              <a:rPr lang="en-US" dirty="0"/>
              <a:t>LORD MONTAGUE</a:t>
            </a:r>
          </a:p>
          <a:p>
            <a:r>
              <a:rPr lang="en-US" dirty="0"/>
              <a:t>Many a morning hath he there been seen,</a:t>
            </a:r>
          </a:p>
          <a:p>
            <a:r>
              <a:rPr lang="en-US" dirty="0"/>
              <a:t>With tears augmenting the fresh morning dew.</a:t>
            </a:r>
          </a:p>
          <a:p>
            <a:r>
              <a:rPr lang="en-US" dirty="0"/>
              <a:t>Adding to clouds more clouds with his deep sighs;</a:t>
            </a:r>
          </a:p>
          <a:p>
            <a:r>
              <a:rPr lang="en-US" dirty="0"/>
              <a:t>But all so soon as the all-cheering sun</a:t>
            </a:r>
          </a:p>
          <a:p>
            <a:r>
              <a:rPr lang="en-US" dirty="0"/>
              <a:t>Should in the furthest east begin to draw</a:t>
            </a:r>
          </a:p>
          <a:p>
            <a:r>
              <a:rPr lang="en-US" dirty="0"/>
              <a:t>The shady curtains from Aurora's bed,</a:t>
            </a:r>
          </a:p>
          <a:p>
            <a:r>
              <a:rPr lang="en-US" dirty="0"/>
              <a:t>Away from the light steals home my heavy son,</a:t>
            </a:r>
          </a:p>
          <a:p>
            <a:r>
              <a:rPr lang="en-US" dirty="0"/>
              <a:t>And private in his chamber pens himself,</a:t>
            </a:r>
          </a:p>
          <a:p>
            <a:r>
              <a:rPr lang="en-US" dirty="0"/>
              <a:t>Shuts up his windows, locks far daylight out</a:t>
            </a:r>
          </a:p>
          <a:p>
            <a:r>
              <a:rPr lang="en-US" dirty="0"/>
              <a:t>And makes himself an artificial night:</a:t>
            </a:r>
          </a:p>
          <a:p>
            <a:r>
              <a:rPr lang="en-US" dirty="0"/>
              <a:t>Black and portentous must this </a:t>
            </a:r>
            <a:r>
              <a:rPr lang="en-US" dirty="0" err="1"/>
              <a:t>humour</a:t>
            </a:r>
            <a:r>
              <a:rPr lang="en-US" dirty="0"/>
              <a:t> prove,</a:t>
            </a:r>
          </a:p>
          <a:p>
            <a:r>
              <a:rPr lang="en-US" dirty="0"/>
              <a:t>Unless good counsel may the cause remove.</a:t>
            </a:r>
          </a:p>
          <a:p>
            <a:endParaRPr lang="en-GB" dirty="0"/>
          </a:p>
        </p:txBody>
      </p:sp>
      <p:sp>
        <p:nvSpPr>
          <p:cNvPr id="4" name="TextBox 3"/>
          <p:cNvSpPr txBox="1"/>
          <p:nvPr/>
        </p:nvSpPr>
        <p:spPr>
          <a:xfrm>
            <a:off x="6384175" y="1147156"/>
            <a:ext cx="4688378" cy="1077218"/>
          </a:xfrm>
          <a:prstGeom prst="rect">
            <a:avLst/>
          </a:prstGeom>
          <a:noFill/>
        </p:spPr>
        <p:txBody>
          <a:bodyPr wrap="square" rtlCol="0">
            <a:spAutoFit/>
          </a:bodyPr>
          <a:lstStyle/>
          <a:p>
            <a:r>
              <a:rPr lang="en-GB" sz="3200" dirty="0" smtClean="0">
                <a:solidFill>
                  <a:srgbClr val="FF0000"/>
                </a:solidFill>
              </a:rPr>
              <a:t>How is Romeo acting like a courtly lover?</a:t>
            </a:r>
            <a:endParaRPr lang="en-GB" sz="3200" dirty="0">
              <a:solidFill>
                <a:srgbClr val="FF0000"/>
              </a:solidFill>
            </a:endParaRPr>
          </a:p>
        </p:txBody>
      </p:sp>
    </p:spTree>
    <p:extLst>
      <p:ext uri="{BB962C8B-B14F-4D97-AF65-F5344CB8AC3E}">
        <p14:creationId xmlns:p14="http://schemas.microsoft.com/office/powerpoint/2010/main" val="3503004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 y="382905"/>
            <a:ext cx="4119880" cy="4351338"/>
          </a:xfrm>
        </p:spPr>
        <p:txBody>
          <a:bodyPr/>
          <a:lstStyle/>
          <a:p>
            <a:r>
              <a:rPr lang="en-GB" dirty="0"/>
              <a:t>With tears augmenting the fresh morning dew</a:t>
            </a:r>
          </a:p>
          <a:p>
            <a:endParaRPr lang="en-GB" dirty="0"/>
          </a:p>
          <a:p>
            <a:r>
              <a:rPr lang="en-GB" dirty="0"/>
              <a:t>private in his chamber pens himself</a:t>
            </a:r>
          </a:p>
          <a:p>
            <a:endParaRPr lang="en-GB" dirty="0"/>
          </a:p>
          <a:p>
            <a:r>
              <a:rPr lang="en-GB" dirty="0"/>
              <a:t>makes himself an artificial night</a:t>
            </a:r>
          </a:p>
        </p:txBody>
      </p:sp>
      <p:sp>
        <p:nvSpPr>
          <p:cNvPr id="5" name="Content Placeholder 4"/>
          <p:cNvSpPr>
            <a:spLocks noGrp="1"/>
          </p:cNvSpPr>
          <p:nvPr>
            <p:ph sz="half" idx="2"/>
          </p:nvPr>
        </p:nvSpPr>
        <p:spPr>
          <a:xfrm>
            <a:off x="5608320" y="382905"/>
            <a:ext cx="6334760" cy="4351338"/>
          </a:xfrm>
        </p:spPr>
        <p:txBody>
          <a:bodyPr/>
          <a:lstStyle/>
          <a:p>
            <a:r>
              <a:rPr lang="en-GB" dirty="0">
                <a:solidFill>
                  <a:srgbClr val="FF0000"/>
                </a:solidFill>
              </a:rPr>
              <a:t>Romeo is locking himself in his room like a caged animal.</a:t>
            </a:r>
          </a:p>
          <a:p>
            <a:endParaRPr lang="en-GB" dirty="0">
              <a:solidFill>
                <a:srgbClr val="FF0000"/>
              </a:solidFill>
            </a:endParaRPr>
          </a:p>
          <a:p>
            <a:r>
              <a:rPr lang="en-GB" dirty="0">
                <a:solidFill>
                  <a:srgbClr val="FF0000"/>
                </a:solidFill>
              </a:rPr>
              <a:t>Romeo keeps everything dark because he is depressed.</a:t>
            </a:r>
          </a:p>
          <a:p>
            <a:endParaRPr lang="en-GB" dirty="0">
              <a:solidFill>
                <a:srgbClr val="FF0000"/>
              </a:solidFill>
            </a:endParaRPr>
          </a:p>
          <a:p>
            <a:r>
              <a:rPr lang="en-GB" dirty="0">
                <a:solidFill>
                  <a:srgbClr val="FF0000"/>
                </a:solidFill>
              </a:rPr>
              <a:t>Romeo is crying so much he is adding to the dew on the grass in the morning.</a:t>
            </a:r>
          </a:p>
        </p:txBody>
      </p:sp>
    </p:spTree>
    <p:extLst>
      <p:ext uri="{BB962C8B-B14F-4D97-AF65-F5344CB8AC3E}">
        <p14:creationId xmlns:p14="http://schemas.microsoft.com/office/powerpoint/2010/main" val="260354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570" y="387523"/>
            <a:ext cx="5627717" cy="4816246"/>
          </a:xfrm>
        </p:spPr>
        <p:txBody>
          <a:bodyPr>
            <a:normAutofit/>
          </a:bodyPr>
          <a:lstStyle/>
          <a:p>
            <a:r>
              <a:rPr lang="en-US" sz="2000" dirty="0" smtClean="0"/>
              <a:t>With </a:t>
            </a:r>
            <a:r>
              <a:rPr lang="en-US" sz="2000" dirty="0"/>
              <a:t>tears augmenting the fresh morning dew.</a:t>
            </a:r>
          </a:p>
          <a:p>
            <a:endParaRPr lang="en-US" sz="2000" dirty="0" smtClean="0"/>
          </a:p>
          <a:p>
            <a:endParaRPr lang="en-US" sz="2000" dirty="0"/>
          </a:p>
          <a:p>
            <a:r>
              <a:rPr lang="en-US" sz="2000" dirty="0" smtClean="0"/>
              <a:t>Adding </a:t>
            </a:r>
            <a:r>
              <a:rPr lang="en-US" sz="2000" dirty="0"/>
              <a:t>to clouds more clouds with his deep sighs;</a:t>
            </a:r>
          </a:p>
          <a:p>
            <a:endParaRPr lang="en-US" sz="2000" dirty="0" smtClean="0"/>
          </a:p>
          <a:p>
            <a:endParaRPr lang="en-US" sz="2000" dirty="0"/>
          </a:p>
          <a:p>
            <a:r>
              <a:rPr lang="en-US" sz="2000" dirty="0" smtClean="0"/>
              <a:t>And </a:t>
            </a:r>
            <a:r>
              <a:rPr lang="en-US" sz="2000" dirty="0"/>
              <a:t>private in his chamber pens himself</a:t>
            </a:r>
            <a:r>
              <a:rPr lang="en-US" sz="2000" dirty="0" smtClean="0"/>
              <a:t>,</a:t>
            </a:r>
          </a:p>
          <a:p>
            <a:endParaRPr lang="en-US" sz="2000" dirty="0" smtClean="0"/>
          </a:p>
          <a:p>
            <a:endParaRPr lang="en-US" sz="2000" dirty="0" smtClean="0"/>
          </a:p>
          <a:p>
            <a:endParaRPr lang="en-US" sz="2000" dirty="0"/>
          </a:p>
          <a:p>
            <a:r>
              <a:rPr lang="en-US" sz="2000" dirty="0"/>
              <a:t>Shuts up his windows, locks far daylight out</a:t>
            </a:r>
          </a:p>
          <a:p>
            <a:r>
              <a:rPr lang="en-US" sz="2000" dirty="0"/>
              <a:t>And makes himself an artificial night:</a:t>
            </a:r>
          </a:p>
          <a:p>
            <a:endParaRPr lang="en-GB" sz="2000" dirty="0"/>
          </a:p>
        </p:txBody>
      </p:sp>
      <p:pic>
        <p:nvPicPr>
          <p:cNvPr id="2" name="Picture 1"/>
          <p:cNvPicPr>
            <a:picLocks noChangeAspect="1"/>
          </p:cNvPicPr>
          <p:nvPr/>
        </p:nvPicPr>
        <p:blipFill>
          <a:blip r:embed="rId2"/>
          <a:stretch>
            <a:fillRect/>
          </a:stretch>
        </p:blipFill>
        <p:spPr>
          <a:xfrm>
            <a:off x="7365249" y="-1"/>
            <a:ext cx="1134687" cy="1296785"/>
          </a:xfrm>
          <a:prstGeom prst="rect">
            <a:avLst/>
          </a:prstGeom>
        </p:spPr>
      </p:pic>
      <p:pic>
        <p:nvPicPr>
          <p:cNvPr id="6" name="Picture 5"/>
          <p:cNvPicPr>
            <a:picLocks noChangeAspect="1"/>
          </p:cNvPicPr>
          <p:nvPr/>
        </p:nvPicPr>
        <p:blipFill>
          <a:blip r:embed="rId3"/>
          <a:stretch>
            <a:fillRect/>
          </a:stretch>
        </p:blipFill>
        <p:spPr>
          <a:xfrm>
            <a:off x="8380612" y="246956"/>
            <a:ext cx="1162049" cy="1162049"/>
          </a:xfrm>
          <a:prstGeom prst="rect">
            <a:avLst/>
          </a:prstGeom>
        </p:spPr>
      </p:pic>
      <p:pic>
        <p:nvPicPr>
          <p:cNvPr id="7" name="Picture 6"/>
          <p:cNvPicPr>
            <a:picLocks noChangeAspect="1"/>
          </p:cNvPicPr>
          <p:nvPr/>
        </p:nvPicPr>
        <p:blipFill>
          <a:blip r:embed="rId4"/>
          <a:stretch>
            <a:fillRect/>
          </a:stretch>
        </p:blipFill>
        <p:spPr>
          <a:xfrm>
            <a:off x="10122355" y="722396"/>
            <a:ext cx="1638862" cy="1631578"/>
          </a:xfrm>
          <a:prstGeom prst="rect">
            <a:avLst/>
          </a:prstGeom>
        </p:spPr>
      </p:pic>
      <p:pic>
        <p:nvPicPr>
          <p:cNvPr id="8" name="Picture 7"/>
          <p:cNvPicPr>
            <a:picLocks noChangeAspect="1"/>
          </p:cNvPicPr>
          <p:nvPr/>
        </p:nvPicPr>
        <p:blipFill>
          <a:blip r:embed="rId5"/>
          <a:stretch>
            <a:fillRect/>
          </a:stretch>
        </p:blipFill>
        <p:spPr>
          <a:xfrm>
            <a:off x="8744602" y="1471352"/>
            <a:ext cx="1596117" cy="882621"/>
          </a:xfrm>
          <a:prstGeom prst="rect">
            <a:avLst/>
          </a:prstGeom>
        </p:spPr>
      </p:pic>
      <p:pic>
        <p:nvPicPr>
          <p:cNvPr id="10" name="Picture 9"/>
          <p:cNvPicPr>
            <a:picLocks noChangeAspect="1"/>
          </p:cNvPicPr>
          <p:nvPr/>
        </p:nvPicPr>
        <p:blipFill>
          <a:blip r:embed="rId6"/>
          <a:stretch>
            <a:fillRect/>
          </a:stretch>
        </p:blipFill>
        <p:spPr>
          <a:xfrm>
            <a:off x="6179471" y="2537951"/>
            <a:ext cx="1956956" cy="1355373"/>
          </a:xfrm>
          <a:prstGeom prst="rect">
            <a:avLst/>
          </a:prstGeom>
        </p:spPr>
      </p:pic>
      <p:pic>
        <p:nvPicPr>
          <p:cNvPr id="4" name="Picture 3"/>
          <p:cNvPicPr>
            <a:picLocks noChangeAspect="1"/>
          </p:cNvPicPr>
          <p:nvPr/>
        </p:nvPicPr>
        <p:blipFill>
          <a:blip r:embed="rId7"/>
          <a:stretch>
            <a:fillRect/>
          </a:stretch>
        </p:blipFill>
        <p:spPr>
          <a:xfrm>
            <a:off x="5935287" y="4232751"/>
            <a:ext cx="1914310" cy="2066723"/>
          </a:xfrm>
          <a:prstGeom prst="rect">
            <a:avLst/>
          </a:prstGeom>
        </p:spPr>
      </p:pic>
      <p:sp>
        <p:nvSpPr>
          <p:cNvPr id="9" name="Title 3"/>
          <p:cNvSpPr>
            <a:spLocks noGrp="1"/>
          </p:cNvSpPr>
          <p:nvPr>
            <p:ph type="title"/>
          </p:nvPr>
        </p:nvSpPr>
        <p:spPr>
          <a:xfrm>
            <a:off x="8384864" y="4821525"/>
            <a:ext cx="3376353" cy="589915"/>
          </a:xfrm>
        </p:spPr>
        <p:txBody>
          <a:bodyPr>
            <a:noAutofit/>
          </a:bodyPr>
          <a:lstStyle/>
          <a:p>
            <a:pPr algn="ctr"/>
            <a:r>
              <a:rPr lang="en-GB" sz="3200" b="1" u="sng" dirty="0">
                <a:solidFill>
                  <a:srgbClr val="FF0000"/>
                </a:solidFill>
              </a:rPr>
              <a:t>Visualise the Metaphors for Depression Lord Montague Uses </a:t>
            </a:r>
          </a:p>
        </p:txBody>
      </p:sp>
    </p:spTree>
    <p:extLst>
      <p:ext uri="{BB962C8B-B14F-4D97-AF65-F5344CB8AC3E}">
        <p14:creationId xmlns:p14="http://schemas.microsoft.com/office/powerpoint/2010/main" val="3042505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7" name="Content Placeholder 2"/>
          <p:cNvSpPr>
            <a:spLocks noGrp="1"/>
          </p:cNvSpPr>
          <p:nvPr>
            <p:ph idx="1"/>
          </p:nvPr>
        </p:nvSpPr>
        <p:spPr/>
        <p:txBody>
          <a:bodyPr>
            <a:normAutofit fontScale="70000" lnSpcReduction="20000"/>
          </a:bodyPr>
          <a:lstStyle/>
          <a:p>
            <a:r>
              <a:rPr lang="en-GB" dirty="0"/>
              <a:t>With tears augmenting the fresh morning dew</a:t>
            </a:r>
          </a:p>
          <a:p>
            <a:r>
              <a:rPr lang="en-GB" dirty="0">
                <a:solidFill>
                  <a:srgbClr val="FF0000"/>
                </a:solidFill>
              </a:rPr>
              <a:t>1. Lord Montague talks about Romeo’s tears being a dew drop because tears are wet.</a:t>
            </a:r>
          </a:p>
          <a:p>
            <a:r>
              <a:rPr lang="en-GB" dirty="0">
                <a:solidFill>
                  <a:srgbClr val="FF0000"/>
                </a:solidFill>
              </a:rPr>
              <a:t>2. Lord Montague talks about Romeo’s tears being a dew drop because dew drops are fragile and Romeo is in a fragile emotional state.</a:t>
            </a:r>
          </a:p>
          <a:p>
            <a:pPr marL="0" indent="0">
              <a:buNone/>
            </a:pPr>
            <a:endParaRPr lang="en-GB" dirty="0"/>
          </a:p>
          <a:p>
            <a:r>
              <a:rPr lang="en-GB" dirty="0"/>
              <a:t>private in his chamber pens himself</a:t>
            </a:r>
          </a:p>
          <a:p>
            <a:r>
              <a:rPr lang="en-GB" dirty="0">
                <a:solidFill>
                  <a:srgbClr val="FF0000"/>
                </a:solidFill>
              </a:rPr>
              <a:t>1. Lord Montague says that Romeo locks himself in his room like an animal because…</a:t>
            </a:r>
          </a:p>
          <a:p>
            <a:r>
              <a:rPr lang="en-GB" dirty="0">
                <a:solidFill>
                  <a:srgbClr val="FF0000"/>
                </a:solidFill>
              </a:rPr>
              <a:t>2. Lord Montague says that Romeo feels like a caged animal because…</a:t>
            </a:r>
            <a:endParaRPr lang="en-GB" dirty="0"/>
          </a:p>
          <a:p>
            <a:endParaRPr lang="en-GB" dirty="0"/>
          </a:p>
          <a:p>
            <a:r>
              <a:rPr lang="en-GB" dirty="0"/>
              <a:t>makes himself an artificial night</a:t>
            </a:r>
          </a:p>
          <a:p>
            <a:r>
              <a:rPr lang="en-GB" dirty="0">
                <a:solidFill>
                  <a:srgbClr val="FF0000"/>
                </a:solidFill>
              </a:rPr>
              <a:t>1. Lord Montague talks about Romeo creating an artificial night because in the day time Romeo…</a:t>
            </a:r>
          </a:p>
          <a:p>
            <a:r>
              <a:rPr lang="en-GB" dirty="0">
                <a:solidFill>
                  <a:srgbClr val="FF0000"/>
                </a:solidFill>
              </a:rPr>
              <a:t>2. Lord Montague talks about night because Romeo’s mood is…</a:t>
            </a:r>
          </a:p>
          <a:p>
            <a:endParaRPr lang="en-GB" dirty="0"/>
          </a:p>
        </p:txBody>
      </p:sp>
    </p:spTree>
    <p:extLst>
      <p:ext uri="{BB962C8B-B14F-4D97-AF65-F5344CB8AC3E}">
        <p14:creationId xmlns:p14="http://schemas.microsoft.com/office/powerpoint/2010/main" val="2271597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B7E4-EDE5-4453-83FF-C2AB06684D2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AD19B5F-DED4-4705-A311-F90B81908958}"/>
              </a:ext>
            </a:extLst>
          </p:cNvPr>
          <p:cNvSpPr>
            <a:spLocks noGrp="1"/>
          </p:cNvSpPr>
          <p:nvPr>
            <p:ph idx="1"/>
          </p:nvPr>
        </p:nvSpPr>
        <p:spPr>
          <a:xfrm>
            <a:off x="838200" y="1825625"/>
            <a:ext cx="10515600" cy="2289175"/>
          </a:xfrm>
        </p:spPr>
        <p:txBody>
          <a:bodyPr/>
          <a:lstStyle/>
          <a:p>
            <a:r>
              <a:rPr lang="en-GB" dirty="0"/>
              <a:t>In Act 1  S……………. 1 Lord Montague expresses his concern about Romeo in a m………………………… to B……………………… He is concerned about Romeo because he is acting like he is d…………………… . This reveals Lord Montague’s love for Romeo as a father but also shows the negative impact u……………………… love has on Romeo. </a:t>
            </a:r>
          </a:p>
        </p:txBody>
      </p:sp>
      <p:sp>
        <p:nvSpPr>
          <p:cNvPr id="4" name="TextBox 3">
            <a:extLst>
              <a:ext uri="{FF2B5EF4-FFF2-40B4-BE49-F238E27FC236}">
                <a16:creationId xmlns:a16="http://schemas.microsoft.com/office/drawing/2014/main" id="{35C96DB3-3174-417D-8F40-5811F68C9B3E}"/>
              </a:ext>
            </a:extLst>
          </p:cNvPr>
          <p:cNvSpPr txBox="1"/>
          <p:nvPr/>
        </p:nvSpPr>
        <p:spPr>
          <a:xfrm>
            <a:off x="356839" y="3992136"/>
            <a:ext cx="11084311" cy="523220"/>
          </a:xfrm>
          <a:prstGeom prst="rect">
            <a:avLst/>
          </a:prstGeom>
          <a:noFill/>
          <a:ln>
            <a:solidFill>
              <a:schemeClr val="tx1"/>
            </a:solidFill>
          </a:ln>
        </p:spPr>
        <p:txBody>
          <a:bodyPr wrap="square" rtlCol="0">
            <a:spAutoFit/>
          </a:bodyPr>
          <a:lstStyle/>
          <a:p>
            <a:r>
              <a:rPr lang="en-GB" sz="2800" dirty="0">
                <a:solidFill>
                  <a:srgbClr val="FF0000"/>
                </a:solidFill>
              </a:rPr>
              <a:t>unrequited          scene         monologue         depressed         Benvolio </a:t>
            </a:r>
          </a:p>
        </p:txBody>
      </p:sp>
    </p:spTree>
    <p:extLst>
      <p:ext uri="{BB962C8B-B14F-4D97-AF65-F5344CB8AC3E}">
        <p14:creationId xmlns:p14="http://schemas.microsoft.com/office/powerpoint/2010/main" val="407696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3936</Words>
  <Application>Microsoft Office PowerPoint</Application>
  <PresentationFormat>Widescreen</PresentationFormat>
  <Paragraphs>422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vt:lpstr>
      <vt:lpstr>Calibri</vt:lpstr>
      <vt:lpstr>Calibri Light</vt:lpstr>
      <vt:lpstr>Times New Roman</vt:lpstr>
      <vt:lpstr>Office Theme</vt:lpstr>
      <vt:lpstr>PowerPoint Presentation</vt:lpstr>
      <vt:lpstr>Act 1 Scene 1</vt:lpstr>
      <vt:lpstr>PowerPoint Presentation</vt:lpstr>
      <vt:lpstr>Who is Rosaline?</vt:lpstr>
      <vt:lpstr>PowerPoint Presentation</vt:lpstr>
      <vt:lpstr>PowerPoint Presentation</vt:lpstr>
      <vt:lpstr>Visualise the Metaphors for Depression Lord Montague 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Romeo’s Depressing Language</vt:lpstr>
      <vt:lpstr>PowerPoint Presentation</vt:lpstr>
      <vt:lpstr>Romeo is Depressed About Love (Depressing Metaphors about Love)</vt:lpstr>
      <vt:lpstr>Writing a GCSE Paragraph Independently</vt:lpstr>
      <vt:lpstr>PowerPoint Presentation</vt:lpstr>
      <vt:lpstr>Act 1 Scene 5: Romeo and Juliet’s First Conversation</vt:lpstr>
      <vt:lpstr>PowerPoint Presentation</vt:lpstr>
      <vt:lpstr>PowerPoint Presentation</vt:lpstr>
      <vt:lpstr>Act 2 Scene 2</vt:lpstr>
      <vt:lpstr>PowerPoint Presentation</vt:lpstr>
      <vt:lpstr>PowerPoint Presentation</vt:lpstr>
      <vt:lpstr>PowerPoint Presentation</vt:lpstr>
      <vt:lpstr>PowerPoint Presentation</vt:lpstr>
      <vt:lpstr>PowerPoint Presentation</vt:lpstr>
      <vt:lpstr>Juliet’s Feelings</vt:lpstr>
      <vt:lpstr>PowerPoint Presentation</vt:lpstr>
      <vt:lpstr>PowerPoint Presentation</vt:lpstr>
      <vt:lpstr>PowerPoint Presentation</vt:lpstr>
      <vt:lpstr>PowerPoint Presentation</vt:lpstr>
      <vt:lpstr>PowerPoint Presentation</vt:lpstr>
      <vt:lpstr>Act 3 Scene 5</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Timothy Bercury</cp:lastModifiedBy>
  <cp:revision>30</cp:revision>
  <dcterms:created xsi:type="dcterms:W3CDTF">2019-08-27T08:24:51Z</dcterms:created>
  <dcterms:modified xsi:type="dcterms:W3CDTF">2019-10-15T08:42:37Z</dcterms:modified>
</cp:coreProperties>
</file>